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1798" r:id="rId3"/>
    <p:sldId id="1827" r:id="rId4"/>
    <p:sldId id="1826" r:id="rId5"/>
    <p:sldId id="1829" r:id="rId6"/>
    <p:sldId id="1822" r:id="rId7"/>
    <p:sldId id="1823" r:id="rId8"/>
    <p:sldId id="1825" r:id="rId9"/>
    <p:sldId id="1821" r:id="rId10"/>
    <p:sldId id="183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79" autoAdjust="0"/>
    <p:restoredTop sz="99767" autoAdjust="0"/>
  </p:normalViewPr>
  <p:slideViewPr>
    <p:cSldViewPr snapToGrid="0" snapToObjects="1">
      <p:cViewPr varScale="1">
        <p:scale>
          <a:sx n="137" d="100"/>
          <a:sy n="137" d="100"/>
        </p:scale>
        <p:origin x="-1168" y="-104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15/5/16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15/5/16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594" y="5652348"/>
            <a:ext cx="7295792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4593" y="215445"/>
            <a:ext cx="7295793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182356" cy="145223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935174" y="3957889"/>
            <a:ext cx="52399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4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4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DE84-C107-3B44-A788-7974BD8D4779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0DB7E-D286-C24A-A1AB-7A6776045B6B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01B3-A0C3-344D-BA0C-897DCAC00AC9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87EF-3B83-0C41-BC36-DC3A2A89B28B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F906-D66D-4746-B34E-80F04A73922C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5119DA7F-2E7D-2443-AD73-4AFF3AE5C9FE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16A34-0AF5-484E-A3D1-F012F21523E2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15D5-096D-B048-8A24-1E4366443E79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8109-E667-114D-9C4E-595270B77AEC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8C6A4-4767-794E-8BF6-7B3BBB2F52E7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9997066-5850-7149-BDFB-44A779F8641C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DB77576A-5461-B14A-ACCB-D604FE7A06C6}" type="datetime1">
              <a:rPr lang="es-EC" smtClean="0"/>
              <a:pPr/>
              <a:t>15/5/16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28" y="-4515"/>
            <a:ext cx="1498706" cy="1528515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215481" cy="843503"/>
          </a:xfrm>
        </p:spPr>
        <p:txBody>
          <a:bodyPr/>
          <a:lstStyle>
            <a:lvl1pPr>
              <a:defRPr sz="5000"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741" y="1524000"/>
            <a:ext cx="7121407" cy="507850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</a:t>
            </a:r>
            <a:r>
              <a:rPr lang="es-ES_tradnl" dirty="0" smtClean="0"/>
              <a:t>patrón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928" y="1087659"/>
            <a:ext cx="149870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2549237-599C-E04C-9E54-DC191F23190B}" type="datetime1">
              <a:rPr lang="es-EC" smtClean="0"/>
              <a:pPr/>
              <a:t>15/5/16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197" y="88212"/>
            <a:ext cx="1082399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928" y="1524000"/>
            <a:ext cx="1498706" cy="50785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5" y="6602506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87" y="524991"/>
            <a:ext cx="354752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473669" y="1085036"/>
            <a:ext cx="7671267" cy="595"/>
          </a:xfrm>
          <a:prstGeom prst="line">
            <a:avLst/>
          </a:prstGeom>
          <a:ln>
            <a:solidFill>
              <a:srgbClr val="62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6"/>
          <p:cNvSpPr/>
          <p:nvPr userDrawn="1"/>
        </p:nvSpPr>
        <p:spPr>
          <a:xfrm>
            <a:off x="8937035" y="1085036"/>
            <a:ext cx="215999" cy="5772964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7E261BC0-D5CC-D449-A261-3C84EBD45585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773706"/>
            <a:ext cx="2971800" cy="184458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741" y="3367299"/>
            <a:ext cx="5460059" cy="1398494"/>
          </a:xfrm>
        </p:spPr>
        <p:txBody>
          <a:bodyPr anchor="b" anchorCtr="0"/>
          <a:lstStyle>
            <a:lvl1pPr algn="r">
              <a:defRPr sz="5000" b="0" cap="none" baseline="0"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6741" y="5710301"/>
            <a:ext cx="5460059" cy="748067"/>
          </a:xfrm>
        </p:spPr>
        <p:txBody>
          <a:bodyPr anchor="b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6" y="6104965"/>
            <a:ext cx="281614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773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6599474"/>
            <a:ext cx="605790" cy="323784"/>
          </a:xfrm>
          <a:prstGeom prst="rect">
            <a:avLst/>
          </a:prstGeom>
        </p:spPr>
      </p:pic>
      <p:sp>
        <p:nvSpPr>
          <p:cNvPr id="10" name="Rectangle 6"/>
          <p:cNvSpPr/>
          <p:nvPr userDrawn="1"/>
        </p:nvSpPr>
        <p:spPr>
          <a:xfrm>
            <a:off x="8880593" y="0"/>
            <a:ext cx="263407" cy="6858000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6"/>
          <p:cNvSpPr/>
          <p:nvPr userDrawn="1"/>
        </p:nvSpPr>
        <p:spPr>
          <a:xfrm rot="16200000">
            <a:off x="5918092" y="3657708"/>
            <a:ext cx="263407" cy="615599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AF4-9357-624D-8FF7-2D124165071F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B44B-FDDF-334B-BB94-EFAD80B0CB18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A0D9-A5FA-944C-92FF-6003A15BF69E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602FCBA-3C2D-1741-817B-7DD0D39C9C58}" type="datetime1">
              <a:rPr lang="es-EC" smtClean="0"/>
              <a:pPr/>
              <a:t>15/5/16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kern="2400" spc="300" dirty="0" smtClean="0"/>
              <a:t>INFIDELIDAD matrimonial</a:t>
            </a:r>
            <a:endParaRPr lang="es-ES" kern="2400" spc="300" dirty="0"/>
          </a:p>
        </p:txBody>
      </p:sp>
      <p:pic>
        <p:nvPicPr>
          <p:cNvPr id="9" name="Imagen 8" descr="pastoralF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592" y="1179443"/>
            <a:ext cx="7295793" cy="555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4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confianza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No soy como quiero ser y mi ser amado no es como quisiera que fuera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Aprender de la experiencia y no recordarla con obsesi</a:t>
            </a:r>
            <a:r>
              <a:rPr lang="es-ES" dirty="0" smtClean="0"/>
              <a:t>ón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Visualizar los proyectos que tenían y los que quisieran tener juntos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Hacer nuevos acuerdos que se puedan cumplir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Evaluar con un “mediador neutral” la aplicación de los acuerdos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Corresponsabilizarse por la felicidad de su familia nuclear</a:t>
            </a:r>
          </a:p>
          <a:p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16/5/16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Marcador de posición de imagen 10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0170" r="40170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2577687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</a:t>
            </a:r>
            <a:r>
              <a:rPr lang="fr-FR" dirty="0" err="1" smtClean="0"/>
              <a:t>É</a:t>
            </a:r>
            <a:r>
              <a:rPr lang="es-ES" dirty="0" smtClean="0"/>
              <a:t> ES LA INFIDELIDAD?</a:t>
            </a:r>
            <a:endParaRPr lang="es-ES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charset="2"/>
              <a:buChar char="§"/>
            </a:pPr>
            <a:r>
              <a:rPr lang="es-ES" dirty="0" smtClean="0"/>
              <a:t>Cuando la felicidad de su pareja ha dejado de ser su objetivo, y se ha concentrado en las dificultades y en las necesidades personales.</a:t>
            </a:r>
          </a:p>
          <a:p>
            <a:pPr marL="342900" indent="-342900">
              <a:buFont typeface="Wingdings" charset="2"/>
              <a:buChar char="§"/>
            </a:pPr>
            <a:r>
              <a:rPr lang="es-ES" dirty="0" smtClean="0"/>
              <a:t>Ya que no puedo cambiarle en los aspectos negativos, decido cambiar de persona viendo sus aspectos positivos</a:t>
            </a:r>
          </a:p>
          <a:p>
            <a:pPr marL="342900" indent="-342900">
              <a:buFont typeface="Wingdings" charset="2"/>
              <a:buChar char="§"/>
            </a:pPr>
            <a:r>
              <a:rPr lang="es-ES" dirty="0" smtClean="0"/>
              <a:t>Vivir de lo que me falta en lugar de agradecer lo que ya se me ha dado 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16/5/16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5" name="Marcador de posición de imagen 14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0170" r="40170"/>
          <a:stretch>
            <a:fillRect/>
          </a:stretch>
        </p:blipFill>
        <p:spPr>
          <a:xfrm>
            <a:off x="-47625" y="1524000"/>
            <a:ext cx="1498600" cy="5078413"/>
          </a:xfrm>
        </p:spPr>
      </p:pic>
    </p:spTree>
    <p:extLst>
      <p:ext uri="{BB962C8B-B14F-4D97-AF65-F5344CB8AC3E}">
        <p14:creationId xmlns:p14="http://schemas.microsoft.com/office/powerpoint/2010/main" val="2230690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fidelidad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charset="2"/>
              <a:buChar char="§"/>
            </a:pPr>
            <a:r>
              <a:rPr lang="es-ES" dirty="0" smtClean="0"/>
              <a:t>Mantener la palabra dada</a:t>
            </a:r>
          </a:p>
          <a:p>
            <a:pPr marL="342900" indent="-342900">
              <a:buFont typeface="Wingdings" charset="2"/>
              <a:buChar char="§"/>
            </a:pPr>
            <a:r>
              <a:rPr lang="es-ES" dirty="0" smtClean="0"/>
              <a:t>Asumir responsablemente los compromisos adquiridos</a:t>
            </a:r>
          </a:p>
          <a:p>
            <a:pPr marL="342900" indent="-342900">
              <a:buFont typeface="Wingdings" charset="2"/>
              <a:buChar char="§"/>
            </a:pPr>
            <a:r>
              <a:rPr lang="es-ES" dirty="0" smtClean="0"/>
              <a:t>Relaci</a:t>
            </a:r>
            <a:r>
              <a:rPr lang="es-ES" dirty="0" smtClean="0"/>
              <a:t>ón de amor que se entrega con generosidad</a:t>
            </a:r>
          </a:p>
          <a:p>
            <a:pPr marL="342900" indent="-342900">
              <a:buFont typeface="Wingdings" charset="2"/>
              <a:buChar char="§"/>
            </a:pPr>
            <a:r>
              <a:rPr lang="es-ES" dirty="0" smtClean="0"/>
              <a:t>Exclusividad y perpetuidad en la relación conyugal</a:t>
            </a:r>
            <a:endParaRPr lang="es-ES" dirty="0" smtClean="0"/>
          </a:p>
          <a:p>
            <a:pPr marL="342900" indent="-342900">
              <a:buFont typeface="Wingdings" charset="2"/>
              <a:buChar char="§"/>
            </a:pP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16/5/16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Marcador de posición de imagen 14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0170" r="40170"/>
          <a:stretch>
            <a:fillRect/>
          </a:stretch>
        </p:blipFill>
        <p:spPr>
          <a:xfrm>
            <a:off x="-47625" y="1524000"/>
            <a:ext cx="1498600" cy="5078413"/>
          </a:xfrm>
        </p:spPr>
      </p:pic>
    </p:spTree>
    <p:extLst>
      <p:ext uri="{BB962C8B-B14F-4D97-AF65-F5344CB8AC3E}">
        <p14:creationId xmlns:p14="http://schemas.microsoft.com/office/powerpoint/2010/main" val="1984584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Necesidades b</a:t>
            </a:r>
            <a:r>
              <a:rPr lang="es-ES" dirty="0" smtClean="0"/>
              <a:t>ásicas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16/5/16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4622" r="1533" b="11190"/>
          <a:stretch/>
        </p:blipFill>
        <p:spPr>
          <a:xfrm>
            <a:off x="1631574" y="2217906"/>
            <a:ext cx="7274992" cy="3974921"/>
          </a:xfrm>
          <a:prstGeom prst="rect">
            <a:avLst/>
          </a:prstGeom>
        </p:spPr>
      </p:pic>
      <p:pic>
        <p:nvPicPr>
          <p:cNvPr id="8" name="Marcador de posición de imagen 14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0170" r="40170"/>
          <a:stretch>
            <a:fillRect/>
          </a:stretch>
        </p:blipFill>
        <p:spPr>
          <a:xfrm>
            <a:off x="-47625" y="1524000"/>
            <a:ext cx="1498600" cy="5078413"/>
          </a:xfrm>
        </p:spPr>
      </p:pic>
    </p:spTree>
    <p:extLst>
      <p:ext uri="{BB962C8B-B14F-4D97-AF65-F5344CB8AC3E}">
        <p14:creationId xmlns:p14="http://schemas.microsoft.com/office/powerpoint/2010/main" val="1179077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Tipos de infidelidad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es-ES_tradnl" sz="2800" b="1" dirty="0" smtClean="0"/>
              <a:t>Infidelidad sexual</a:t>
            </a:r>
            <a:r>
              <a:rPr lang="es-ES_tradnl" sz="2800" dirty="0" smtClean="0"/>
              <a:t>: relaciones </a:t>
            </a:r>
            <a:r>
              <a:rPr lang="es-ES_tradnl" sz="2800" dirty="0"/>
              <a:t>basadas únicamente en atracción y relaciones </a:t>
            </a:r>
            <a:r>
              <a:rPr lang="es-ES_tradnl" sz="2800" dirty="0" smtClean="0"/>
              <a:t>sexuales</a:t>
            </a:r>
          </a:p>
          <a:p>
            <a:pPr marL="514350" indent="-514350">
              <a:buFont typeface="+mj-ea"/>
              <a:buAutoNum type="circleNumDbPlain"/>
            </a:pPr>
            <a:r>
              <a:rPr lang="es-ES_tradnl" sz="2800" b="1" dirty="0" smtClean="0"/>
              <a:t>Infidelidad emocional</a:t>
            </a:r>
            <a:r>
              <a:rPr lang="es-ES_tradnl" sz="2800" dirty="0" smtClean="0"/>
              <a:t>: relaciones</a:t>
            </a:r>
            <a:r>
              <a:rPr lang="es-ES_tradnl" sz="2800" dirty="0"/>
              <a:t> afectivas de índole erótica sin contacto </a:t>
            </a:r>
            <a:r>
              <a:rPr lang="es-ES_tradnl" sz="2800" dirty="0" smtClean="0"/>
              <a:t>sexual</a:t>
            </a:r>
            <a:endParaRPr lang="es-ES" sz="2800" dirty="0"/>
          </a:p>
        </p:txBody>
      </p:sp>
      <p:pic>
        <p:nvPicPr>
          <p:cNvPr id="6" name="Marcador de posición de imagen 5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0170" r="401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7345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</a:t>
            </a:r>
            <a:r>
              <a:rPr lang="es-ES" dirty="0" smtClean="0"/>
              <a:t>ÍNTOMAS DE INFIDELIDAD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_tradnl" dirty="0"/>
              <a:t>Una obsesión repentina por el móvil o las redes sociales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_tradnl" dirty="0"/>
              <a:t>Hay una parcela de su vida en la que no te deja participar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_tradnl" dirty="0"/>
              <a:t>Cada día tiene nuevas reuniones u obligaciones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_tradnl" dirty="0"/>
              <a:t>Encontramos entre sus ropas o en su cuerpo marcas de besos, pelos, objetos ajenos, etc.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_tradnl" dirty="0"/>
              <a:t>De repente, nuestra pareja está más segura de sí misma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_tradnl" dirty="0"/>
              <a:t>Cuida su aspecto de forma repentina</a:t>
            </a:r>
          </a:p>
        </p:txBody>
      </p:sp>
      <p:pic>
        <p:nvPicPr>
          <p:cNvPr id="6" name="Marcador de posición de imagen 5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0170" r="401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69365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CAUSAS DE LA INFIDELIDAD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02741" y="1524000"/>
            <a:ext cx="7121407" cy="533400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ea"/>
              <a:buAutoNum type="circleNumDbPlain"/>
            </a:pPr>
            <a:r>
              <a:rPr lang="es-ES_tradnl" dirty="0"/>
              <a:t>La falta de amor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La rutina y el aburrimiento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La necesidad de </a:t>
            </a:r>
            <a:r>
              <a:rPr lang="es-ES_tradnl" dirty="0" smtClean="0"/>
              <a:t>seducción y </a:t>
            </a:r>
            <a:r>
              <a:rPr lang="es-ES_tradnl" dirty="0"/>
              <a:t>atención por parte de un tercero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Falsas creencias o creencias egoístas que pretenden justificar la infidelidad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Un sistema de valores que no sancione la infidelidad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Problemas de comunicación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 smtClean="0"/>
              <a:t>Falta </a:t>
            </a:r>
            <a:r>
              <a:rPr lang="es-ES_tradnl" dirty="0"/>
              <a:t>de satisfacción sexual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Expectativas irreales e idealización de la </a:t>
            </a:r>
            <a:r>
              <a:rPr lang="es-ES_tradnl" dirty="0" smtClean="0"/>
              <a:t>relación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La </a:t>
            </a:r>
            <a:r>
              <a:rPr lang="es-ES_tradnl" dirty="0" smtClean="0"/>
              <a:t>inseguridad</a:t>
            </a:r>
            <a:endParaRPr lang="es-ES_tradnl" dirty="0"/>
          </a:p>
          <a:p>
            <a:pPr marL="457200" indent="-457200">
              <a:buFont typeface="+mj-ea"/>
              <a:buAutoNum type="circleNumDbPlain"/>
            </a:pPr>
            <a:r>
              <a:rPr lang="es-ES_tradnl" dirty="0" smtClean="0"/>
              <a:t>Se </a:t>
            </a:r>
            <a:r>
              <a:rPr lang="es-ES_tradnl" dirty="0"/>
              <a:t>siente solo y desconectado de un </a:t>
            </a:r>
            <a:r>
              <a:rPr lang="es-ES_tradnl" dirty="0" smtClean="0"/>
              <a:t>cónyuge</a:t>
            </a:r>
          </a:p>
          <a:p>
            <a:pPr marL="457200" indent="-457200">
              <a:buFont typeface="+mj-ea"/>
              <a:buAutoNum type="circleNumDbPlain"/>
            </a:pPr>
            <a:endParaRPr lang="es-ES_tradnl" dirty="0"/>
          </a:p>
          <a:p>
            <a:pPr marL="457200" indent="-457200">
              <a:buFont typeface="+mj-ea"/>
              <a:buAutoNum type="circleNumDbPlain"/>
            </a:pPr>
            <a:endParaRPr lang="es-ES" dirty="0"/>
          </a:p>
        </p:txBody>
      </p:sp>
      <p:pic>
        <p:nvPicPr>
          <p:cNvPr id="6" name="Marcador de posición de imagen 5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0170" r="401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7020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660270" cy="843503"/>
          </a:xfrm>
        </p:spPr>
        <p:txBody>
          <a:bodyPr/>
          <a:lstStyle/>
          <a:p>
            <a:r>
              <a:rPr lang="es-ES" dirty="0" smtClean="0"/>
              <a:t>PROCESO DE REORGANIZACI</a:t>
            </a:r>
            <a:r>
              <a:rPr lang="es-ES" dirty="0" smtClean="0"/>
              <a:t>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ea"/>
              <a:buAutoNum type="circleNumDbPlain"/>
            </a:pPr>
            <a:r>
              <a:rPr lang="es-ES_tradnl" dirty="0"/>
              <a:t>Un período de crisis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Desorganización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La pérdida de la fe en la pareja y el matrimonio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Sueños rotos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 smtClean="0"/>
              <a:t>B</a:t>
            </a:r>
            <a:r>
              <a:rPr lang="es-ES_tradnl" dirty="0" smtClean="0"/>
              <a:t>úsqueda de ayuda cualificada</a:t>
            </a:r>
            <a:endParaRPr lang="es-ES_tradnl" dirty="0"/>
          </a:p>
          <a:p>
            <a:pPr marL="457200" indent="-457200">
              <a:buFont typeface="+mj-ea"/>
              <a:buAutoNum type="circleNumDbPlain"/>
            </a:pPr>
            <a:r>
              <a:rPr lang="es-ES_tradnl" dirty="0"/>
              <a:t>R</a:t>
            </a:r>
            <a:r>
              <a:rPr lang="es-ES_tradnl" dirty="0" smtClean="0"/>
              <a:t>eorganización </a:t>
            </a:r>
            <a:r>
              <a:rPr lang="es-ES_tradnl" dirty="0"/>
              <a:t>y redefinición del matrimonio.</a:t>
            </a:r>
          </a:p>
          <a:p>
            <a:endParaRPr lang="es-ES" dirty="0"/>
          </a:p>
        </p:txBody>
      </p:sp>
      <p:pic>
        <p:nvPicPr>
          <p:cNvPr id="6" name="Marcador de posición de imagen 5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0170" r="401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4361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Recuperar la confianza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ea"/>
              <a:buAutoNum type="circleNumDbPlain"/>
            </a:pPr>
            <a:r>
              <a:rPr lang="es-ES_tradnl" dirty="0" smtClean="0"/>
              <a:t>Recordar los puntos fuertes que han tenido en su matrimonio y por qué decidieron estar juntos. 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 smtClean="0"/>
              <a:t>Hacer las cosas que solían hacer juntos cuando eran felices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 smtClean="0"/>
              <a:t>Restauración de la diversión y la amistad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 smtClean="0"/>
              <a:t>Hacer tiempo para estar juntos cada día</a:t>
            </a:r>
          </a:p>
          <a:p>
            <a:pPr marL="457200" indent="-457200">
              <a:buFont typeface="+mj-ea"/>
              <a:buAutoNum type="circleNumDbPlain"/>
            </a:pPr>
            <a:r>
              <a:rPr lang="es-ES_tradnl" dirty="0" smtClean="0"/>
              <a:t>Tener paciencia: hace falta darse tiempo, con etapas a recorrer</a:t>
            </a:r>
          </a:p>
          <a:p>
            <a:pPr marL="457200" indent="-457200">
              <a:buFont typeface="+mj-ea"/>
              <a:buAutoNum type="circleNumDbPlain"/>
            </a:pP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16/5/16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1" name="Marcador de posición de imagen 10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0170" r="401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34051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40330</TotalTime>
  <Words>402</Words>
  <Application>Microsoft Macintosh PowerPoint</Application>
  <PresentationFormat>Presentación en pantalla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Plaza</vt:lpstr>
      <vt:lpstr>Presentación de PowerPoint</vt:lpstr>
      <vt:lpstr>¿QUÉ ES LA INFIDELIDAD?</vt:lpstr>
      <vt:lpstr>fidelidad</vt:lpstr>
      <vt:lpstr>Necesidades básicas</vt:lpstr>
      <vt:lpstr>Tipos de infidelidad</vt:lpstr>
      <vt:lpstr>SÍNTOMAS DE INFIDELIDAD</vt:lpstr>
      <vt:lpstr>CAUSAS DE LA INFIDELIDAD</vt:lpstr>
      <vt:lpstr>PROCESO DE REORGANIZACIÓN</vt:lpstr>
      <vt:lpstr>Recuperar la confianza</vt:lpstr>
      <vt:lpstr>confianza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2443</cp:revision>
  <cp:lastPrinted>2015-07-12T21:51:15Z</cp:lastPrinted>
  <dcterms:created xsi:type="dcterms:W3CDTF">2015-01-04T15:23:52Z</dcterms:created>
  <dcterms:modified xsi:type="dcterms:W3CDTF">2016-05-16T23:51:01Z</dcterms:modified>
  <cp:category/>
</cp:coreProperties>
</file>