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1.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45"/>
  </p:notesMasterIdLst>
  <p:sldIdLst>
    <p:sldId id="256" r:id="rId2"/>
    <p:sldId id="257" r:id="rId3"/>
    <p:sldId id="258" r:id="rId4"/>
    <p:sldId id="259" r:id="rId5"/>
    <p:sldId id="260" r:id="rId6"/>
    <p:sldId id="261" r:id="rId7"/>
    <p:sldId id="263" r:id="rId8"/>
    <p:sldId id="305" r:id="rId9"/>
    <p:sldId id="306" r:id="rId10"/>
    <p:sldId id="307" r:id="rId11"/>
    <p:sldId id="264" r:id="rId12"/>
    <p:sldId id="292" r:id="rId13"/>
    <p:sldId id="267" r:id="rId14"/>
    <p:sldId id="269" r:id="rId15"/>
    <p:sldId id="296" r:id="rId16"/>
    <p:sldId id="297" r:id="rId17"/>
    <p:sldId id="298" r:id="rId18"/>
    <p:sldId id="299" r:id="rId19"/>
    <p:sldId id="300" r:id="rId20"/>
    <p:sldId id="30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302" r:id="rId36"/>
    <p:sldId id="286" r:id="rId37"/>
    <p:sldId id="287" r:id="rId38"/>
    <p:sldId id="303" r:id="rId39"/>
    <p:sldId id="304" r:id="rId40"/>
    <p:sldId id="288" r:id="rId41"/>
    <p:sldId id="289" r:id="rId42"/>
    <p:sldId id="290" r:id="rId43"/>
    <p:sldId id="291" r:id="rId4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nsejo Gubernativo"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C21"/>
    <a:srgbClr val="FF33CC"/>
    <a:srgbClr val="33CCCC"/>
    <a:srgbClr val="33CCFF"/>
    <a:srgbClr val="00FFCC"/>
    <a:srgbClr val="3D8D56"/>
    <a:srgbClr val="726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8DE27583-3B15-4C27-8539-48113D660906}">
  <a:tblStyle styleId="{8DE27583-3B15-4C27-8539-48113D66090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33" autoAdjust="0"/>
  </p:normalViewPr>
  <p:slideViewPr>
    <p:cSldViewPr snapToGrid="0">
      <p:cViewPr>
        <p:scale>
          <a:sx n="95" d="100"/>
          <a:sy n="95" d="100"/>
        </p:scale>
        <p:origin x="-5808" y="-2712"/>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commentAuthors" Target="commentAuthors.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8-09-12T17:33:58.168" idx="1">
    <p:pos x="363" y="2830"/>
    <p:text>Tecnologías Informáticas y de Comunicación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76212381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6978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16184bda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16184bdad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468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627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16184bda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16184bdad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468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416184bdad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416184bdad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2764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416184bdad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416184bdad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0377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416184bdad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416184bdad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1054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416184bdad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416184bdad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7094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416184bdad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416184bdad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848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416184bdad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416184bdad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0433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416184bdad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416184bdad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059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9546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416184bdad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416184bdad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2282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416184bdad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416184bdad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7333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416184bdad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416184bdad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0042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416184bdad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416184bdad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9330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416184bdad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416184bdad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50620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416184bda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416184bda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1993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416184bdad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416184bdad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1510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16184bda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16184bdad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468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1478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4321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4160665eb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4160665eb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13511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16184bda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16184bdad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468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416184bdad_0_10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416184bdad_0_1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14348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28102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416184bdad_0_1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416184bdad_0_1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6749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40d1ccf55b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40d1ccf55b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_tradnl" dirty="0" smtClean="0"/>
              <a:t>CAMBIAR LOGO!!!</a:t>
            </a:r>
            <a:endParaRPr dirty="0"/>
          </a:p>
        </p:txBody>
      </p:sp>
    </p:spTree>
    <p:extLst>
      <p:ext uri="{BB962C8B-B14F-4D97-AF65-F5344CB8AC3E}">
        <p14:creationId xmlns:p14="http://schemas.microsoft.com/office/powerpoint/2010/main" val="2759303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46152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416184bda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416184bda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057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16184bda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16184bda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75379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416184bdad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416184bdad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9143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2034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92483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0175"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
        <p:cNvGrpSpPr/>
        <p:nvPr/>
      </p:nvGrpSpPr>
      <p:grpSpPr>
        <a:xfrm>
          <a:off x="0" y="0"/>
          <a:ext cx="0" cy="0"/>
          <a:chOff x="0" y="0"/>
          <a:chExt cx="0" cy="0"/>
        </a:xfrm>
      </p:grpSpPr>
      <p:sp>
        <p:nvSpPr>
          <p:cNvPr id="24" name="Google Shape;24;p3"/>
          <p:cNvSpPr/>
          <p:nvPr/>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25" name="Google Shape;25;p3"/>
          <p:cNvGrpSpPr/>
          <p:nvPr/>
        </p:nvGrpSpPr>
        <p:grpSpPr>
          <a:xfrm>
            <a:off x="0" y="-7088"/>
            <a:ext cx="8661398" cy="5150588"/>
            <a:chOff x="0" y="-7088"/>
            <a:chExt cx="8661398" cy="5150588"/>
          </a:xfrm>
        </p:grpSpPr>
        <p:sp>
          <p:nvSpPr>
            <p:cNvPr id="26" name="Google Shape;26;p3"/>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28" name="Google Shape;28;p3"/>
          <p:cNvGrpSpPr/>
          <p:nvPr/>
        </p:nvGrpSpPr>
        <p:grpSpPr>
          <a:xfrm rot="10800000" flipH="1">
            <a:off x="-2" y="2924826"/>
            <a:ext cx="6589087" cy="2027268"/>
            <a:chOff x="-9894852" y="-4493254"/>
            <a:chExt cx="21200407" cy="6522740"/>
          </a:xfrm>
        </p:grpSpPr>
        <p:sp>
          <p:nvSpPr>
            <p:cNvPr id="29" name="Google Shape;29;p3"/>
            <p:cNvSpPr/>
            <p:nvPr/>
          </p:nvSpPr>
          <p:spPr>
            <a:xfrm>
              <a:off x="-9894852" y="-4493114"/>
              <a:ext cx="146853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31" name="Google Shape;31;p3"/>
          <p:cNvGrpSpPr/>
          <p:nvPr/>
        </p:nvGrpSpPr>
        <p:grpSpPr>
          <a:xfrm>
            <a:off x="6946842" y="4472723"/>
            <a:ext cx="2202830" cy="670795"/>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lstStyle>
            <a:lvl1pPr lvl="0" rtl="0">
              <a:spcBef>
                <a:spcPts val="0"/>
              </a:spcBef>
              <a:spcAft>
                <a:spcPts val="0"/>
              </a:spcAft>
              <a:buClr>
                <a:srgbClr val="FF9800"/>
              </a:buClr>
              <a:buSzPts val="2000"/>
              <a:buNone/>
              <a:defRPr sz="2000">
                <a:solidFill>
                  <a:srgbClr val="FF9800"/>
                </a:solidFill>
              </a:defRPr>
            </a:lvl1pPr>
            <a:lvl2pPr lvl="1" rtl="0">
              <a:spcBef>
                <a:spcPts val="1000"/>
              </a:spcBef>
              <a:spcAft>
                <a:spcPts val="0"/>
              </a:spcAft>
              <a:buClr>
                <a:srgbClr val="FF9800"/>
              </a:buClr>
              <a:buSzPts val="2000"/>
              <a:buNone/>
              <a:defRPr sz="2000">
                <a:solidFill>
                  <a:srgbClr val="FF9800"/>
                </a:solidFill>
              </a:defRPr>
            </a:lvl2pPr>
            <a:lvl3pPr lvl="2" rtl="0">
              <a:spcBef>
                <a:spcPts val="1000"/>
              </a:spcBef>
              <a:spcAft>
                <a:spcPts val="0"/>
              </a:spcAft>
              <a:buClr>
                <a:srgbClr val="FF9800"/>
              </a:buClr>
              <a:buSzPts val="2000"/>
              <a:buNone/>
              <a:defRPr sz="2000">
                <a:solidFill>
                  <a:srgbClr val="FF9800"/>
                </a:solidFill>
              </a:defRPr>
            </a:lvl3pPr>
            <a:lvl4pPr lvl="3" rtl="0">
              <a:spcBef>
                <a:spcPts val="1000"/>
              </a:spcBef>
              <a:spcAft>
                <a:spcPts val="0"/>
              </a:spcAft>
              <a:buClr>
                <a:srgbClr val="FF9800"/>
              </a:buClr>
              <a:buSzPts val="2000"/>
              <a:buNone/>
              <a:defRPr sz="2000">
                <a:solidFill>
                  <a:srgbClr val="FF9800"/>
                </a:solidFill>
              </a:defRPr>
            </a:lvl4pPr>
            <a:lvl5pPr lvl="4" rtl="0">
              <a:spcBef>
                <a:spcPts val="1000"/>
              </a:spcBef>
              <a:spcAft>
                <a:spcPts val="0"/>
              </a:spcAft>
              <a:buClr>
                <a:srgbClr val="FF9800"/>
              </a:buClr>
              <a:buSzPts val="2000"/>
              <a:buNone/>
              <a:defRPr sz="2000">
                <a:solidFill>
                  <a:srgbClr val="FF9800"/>
                </a:solidFill>
              </a:defRPr>
            </a:lvl5pPr>
            <a:lvl6pPr lvl="5" rtl="0">
              <a:spcBef>
                <a:spcPts val="1000"/>
              </a:spcBef>
              <a:spcAft>
                <a:spcPts val="0"/>
              </a:spcAft>
              <a:buClr>
                <a:srgbClr val="FF9800"/>
              </a:buClr>
              <a:buSzPts val="2000"/>
              <a:buNone/>
              <a:defRPr sz="2000">
                <a:solidFill>
                  <a:srgbClr val="FF9800"/>
                </a:solidFill>
              </a:defRPr>
            </a:lvl6pPr>
            <a:lvl7pPr lvl="6" rtl="0">
              <a:spcBef>
                <a:spcPts val="1000"/>
              </a:spcBef>
              <a:spcAft>
                <a:spcPts val="0"/>
              </a:spcAft>
              <a:buClr>
                <a:srgbClr val="FF9800"/>
              </a:buClr>
              <a:buSzPts val="2000"/>
              <a:buNone/>
              <a:defRPr sz="2000">
                <a:solidFill>
                  <a:srgbClr val="FF9800"/>
                </a:solidFill>
              </a:defRPr>
            </a:lvl7pPr>
            <a:lvl8pPr lvl="7" rtl="0">
              <a:spcBef>
                <a:spcPts val="1000"/>
              </a:spcBef>
              <a:spcAft>
                <a:spcPts val="0"/>
              </a:spcAft>
              <a:buClr>
                <a:srgbClr val="FF9800"/>
              </a:buClr>
              <a:buSzPts val="2000"/>
              <a:buNone/>
              <a:defRPr sz="2000">
                <a:solidFill>
                  <a:srgbClr val="FF9800"/>
                </a:solidFill>
              </a:defRPr>
            </a:lvl8pPr>
            <a:lvl9pPr lvl="8" rtl="0">
              <a:spcBef>
                <a:spcPts val="1000"/>
              </a:spcBef>
              <a:spcAft>
                <a:spcPts val="1000"/>
              </a:spcAft>
              <a:buClr>
                <a:srgbClr val="FF9800"/>
              </a:buClr>
              <a:buSzPts val="2000"/>
              <a:buNone/>
              <a:defRPr sz="2000">
                <a:solidFill>
                  <a:srgbClr val="FF9800"/>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2"/>
        <p:cNvGrpSpPr/>
        <p:nvPr/>
      </p:nvGrpSpPr>
      <p:grpSpPr>
        <a:xfrm>
          <a:off x="0" y="0"/>
          <a:ext cx="0" cy="0"/>
          <a:chOff x="0" y="0"/>
          <a:chExt cx="0" cy="0"/>
        </a:xfrm>
      </p:grpSpPr>
      <p:sp>
        <p:nvSpPr>
          <p:cNvPr id="43" name="Google Shape;43;p4"/>
          <p:cNvSpPr/>
          <p:nvPr/>
        </p:nvSpPr>
        <p:spPr>
          <a:xfrm>
            <a:off x="7544483" y="657775"/>
            <a:ext cx="1299300" cy="4329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44" name="Google Shape;44;p4"/>
          <p:cNvGrpSpPr/>
          <p:nvPr/>
        </p:nvGrpSpPr>
        <p:grpSpPr>
          <a:xfrm>
            <a:off x="0" y="-7088"/>
            <a:ext cx="8661398" cy="5150588"/>
            <a:chOff x="0" y="-7088"/>
            <a:chExt cx="8661398" cy="5150588"/>
          </a:xfrm>
        </p:grpSpPr>
        <p:sp>
          <p:nvSpPr>
            <p:cNvPr id="45" name="Google Shape;45;p4"/>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47" name="Google Shape;47;p4"/>
          <p:cNvGrpSpPr/>
          <p:nvPr/>
        </p:nvGrpSpPr>
        <p:grpSpPr>
          <a:xfrm rot="10800000" flipH="1">
            <a:off x="1" y="1090763"/>
            <a:ext cx="8847502" cy="2961975"/>
            <a:chOff x="-8178042" y="-4493254"/>
            <a:chExt cx="19483598" cy="6522736"/>
          </a:xfrm>
        </p:grpSpPr>
        <p:sp>
          <p:nvSpPr>
            <p:cNvPr id="48" name="Google Shape;48;p4"/>
            <p:cNvSpPr/>
            <p:nvPr/>
          </p:nvSpPr>
          <p:spPr>
            <a:xfrm>
              <a:off x="-8178042" y="-4493118"/>
              <a:ext cx="129684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49" name="Google Shape;49;p4"/>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sp>
        <p:nvSpPr>
          <p:cNvPr id="50" name="Google Shape;50;p4"/>
          <p:cNvSpPr txBox="1">
            <a:spLocks noGrp="1"/>
          </p:cNvSpPr>
          <p:nvPr>
            <p:ph type="body" idx="1"/>
          </p:nvPr>
        </p:nvSpPr>
        <p:spPr>
          <a:xfrm>
            <a:off x="829775" y="1202000"/>
            <a:ext cx="5090700" cy="2745000"/>
          </a:xfrm>
          <a:prstGeom prst="rect">
            <a:avLst/>
          </a:prstGeom>
        </p:spPr>
        <p:txBody>
          <a:bodyPr spcFirstLastPara="1" wrap="square" lIns="91425" tIns="91425" rIns="91425" bIns="91425" anchor="t" anchorCtr="0"/>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480"/>
              </a:spcBef>
              <a:spcAft>
                <a:spcPts val="0"/>
              </a:spcAft>
              <a:buClr>
                <a:srgbClr val="FFFFFF"/>
              </a:buClr>
              <a:buSzPts val="3000"/>
              <a:buChar char="▻"/>
              <a:defRPr sz="3000" i="1">
                <a:solidFill>
                  <a:srgbClr val="FFFFFF"/>
                </a:solidFill>
              </a:defRPr>
            </a:lvl2pPr>
            <a:lvl3pPr marL="1371600" lvl="2" indent="-419100" rtl="0">
              <a:spcBef>
                <a:spcPts val="480"/>
              </a:spcBef>
              <a:spcAft>
                <a:spcPts val="0"/>
              </a:spcAft>
              <a:buClr>
                <a:srgbClr val="FFFFFF"/>
              </a:buClr>
              <a:buSzPts val="3000"/>
              <a:buChar char="▻"/>
              <a:defRPr sz="3000" i="1">
                <a:solidFill>
                  <a:srgbClr val="FFFFFF"/>
                </a:solidFill>
              </a:defRPr>
            </a:lvl3pPr>
            <a:lvl4pPr marL="1828800" lvl="3" indent="-419100" rtl="0">
              <a:spcBef>
                <a:spcPts val="360"/>
              </a:spcBef>
              <a:spcAft>
                <a:spcPts val="0"/>
              </a:spcAft>
              <a:buClr>
                <a:srgbClr val="FFFFFF"/>
              </a:buClr>
              <a:buSzPts val="3000"/>
              <a:buChar char="▻"/>
              <a:defRPr sz="3000" i="1">
                <a:solidFill>
                  <a:srgbClr val="FFFFFF"/>
                </a:solidFill>
              </a:defRPr>
            </a:lvl4pPr>
            <a:lvl5pPr marL="2286000" lvl="4" indent="-419100" rtl="0">
              <a:spcBef>
                <a:spcPts val="360"/>
              </a:spcBef>
              <a:spcAft>
                <a:spcPts val="0"/>
              </a:spcAft>
              <a:buClr>
                <a:srgbClr val="FFFFFF"/>
              </a:buClr>
              <a:buSzPts val="3000"/>
              <a:buChar char="▻"/>
              <a:defRPr sz="3000" i="1">
                <a:solidFill>
                  <a:srgbClr val="FFFFFF"/>
                </a:solidFill>
              </a:defRPr>
            </a:lvl5pPr>
            <a:lvl6pPr marL="2743200" lvl="5" indent="-419100" rtl="0">
              <a:spcBef>
                <a:spcPts val="360"/>
              </a:spcBef>
              <a:spcAft>
                <a:spcPts val="0"/>
              </a:spcAft>
              <a:buClr>
                <a:srgbClr val="FFFFFF"/>
              </a:buClr>
              <a:buSzPts val="3000"/>
              <a:buChar char="▻"/>
              <a:defRPr sz="3000" i="1">
                <a:solidFill>
                  <a:srgbClr val="FFFFFF"/>
                </a:solidFill>
              </a:defRPr>
            </a:lvl6pPr>
            <a:lvl7pPr marL="3200400" lvl="6" indent="-419100" rtl="0">
              <a:spcBef>
                <a:spcPts val="360"/>
              </a:spcBef>
              <a:spcAft>
                <a:spcPts val="0"/>
              </a:spcAft>
              <a:buClr>
                <a:srgbClr val="FFFFFF"/>
              </a:buClr>
              <a:buSzPts val="3000"/>
              <a:buChar char="▻"/>
              <a:defRPr sz="3000" i="1">
                <a:solidFill>
                  <a:srgbClr val="FFFFFF"/>
                </a:solidFill>
              </a:defRPr>
            </a:lvl7pPr>
            <a:lvl8pPr marL="3657600" lvl="7" indent="-419100" rtl="0">
              <a:spcBef>
                <a:spcPts val="360"/>
              </a:spcBef>
              <a:spcAft>
                <a:spcPts val="0"/>
              </a:spcAft>
              <a:buClr>
                <a:srgbClr val="FFFFFF"/>
              </a:buClr>
              <a:buSzPts val="3000"/>
              <a:buChar char="▻"/>
              <a:defRPr sz="3000" i="1">
                <a:solidFill>
                  <a:srgbClr val="FFFFFF"/>
                </a:solidFill>
              </a:defRPr>
            </a:lvl8pPr>
            <a:lvl9pPr marL="4114800" lvl="8" indent="-419100">
              <a:spcBef>
                <a:spcPts val="360"/>
              </a:spcBef>
              <a:spcAft>
                <a:spcPts val="0"/>
              </a:spcAft>
              <a:buClr>
                <a:srgbClr val="FFFFFF"/>
              </a:buClr>
              <a:buSzPts val="3000"/>
              <a:buChar char="▻"/>
              <a:defRPr sz="3000" i="1">
                <a:solidFill>
                  <a:srgbClr val="FFFFFF"/>
                </a:solidFill>
              </a:defRPr>
            </a:lvl9pPr>
          </a:lstStyle>
          <a:p>
            <a:endParaRPr/>
          </a:p>
        </p:txBody>
      </p:sp>
      <p:sp>
        <p:nvSpPr>
          <p:cNvPr id="51" name="Google Shape;51;p4"/>
          <p:cNvSpPr txBox="1"/>
          <p:nvPr/>
        </p:nvSpPr>
        <p:spPr>
          <a:xfrm>
            <a:off x="286600" y="1014575"/>
            <a:ext cx="6765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b="1">
                <a:solidFill>
                  <a:srgbClr val="FF9800"/>
                </a:solidFill>
              </a:rPr>
              <a:t>“</a:t>
            </a:r>
            <a:endParaRPr sz="7200" b="1">
              <a:solidFill>
                <a:srgbClr val="FF9800"/>
              </a:solidFill>
            </a:endParaRPr>
          </a:p>
        </p:txBody>
      </p:sp>
      <p:grpSp>
        <p:nvGrpSpPr>
          <p:cNvPr id="52" name="Google Shape;52;p4"/>
          <p:cNvGrpSpPr/>
          <p:nvPr/>
        </p:nvGrpSpPr>
        <p:grpSpPr>
          <a:xfrm>
            <a:off x="6946842" y="4472723"/>
            <a:ext cx="2202830" cy="670795"/>
            <a:chOff x="5575242" y="4472723"/>
            <a:chExt cx="2202830" cy="670795"/>
          </a:xfrm>
        </p:grpSpPr>
        <p:sp>
          <p:nvSpPr>
            <p:cNvPr id="53" name="Google Shape;53;p4"/>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 name="Google Shape;54;p4"/>
            <p:cNvGrpSpPr/>
            <p:nvPr/>
          </p:nvGrpSpPr>
          <p:grpSpPr>
            <a:xfrm flipH="1">
              <a:off x="5734850" y="4472723"/>
              <a:ext cx="2040837" cy="670795"/>
              <a:chOff x="1297954" y="330075"/>
              <a:chExt cx="5169293" cy="1699506"/>
            </a:xfrm>
          </p:grpSpPr>
          <p:sp>
            <p:nvSpPr>
              <p:cNvPr id="55" name="Google Shape;55;p4"/>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7;p4"/>
            <p:cNvGrpSpPr/>
            <p:nvPr/>
          </p:nvGrpSpPr>
          <p:grpSpPr>
            <a:xfrm flipH="1">
              <a:off x="5578209" y="4646738"/>
              <a:ext cx="2199863" cy="304563"/>
              <a:chOff x="-5827153" y="330075"/>
              <a:chExt cx="12276019" cy="1699569"/>
            </a:xfrm>
          </p:grpSpPr>
          <p:sp>
            <p:nvSpPr>
              <p:cNvPr id="58" name="Google Shape;58;p4"/>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 name="Google Shape;60;p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1"/>
        <p:cNvGrpSpPr/>
        <p:nvPr/>
      </p:nvGrpSpPr>
      <p:grpSpPr>
        <a:xfrm>
          <a:off x="0" y="0"/>
          <a:ext cx="0" cy="0"/>
          <a:chOff x="0" y="0"/>
          <a:chExt cx="0" cy="0"/>
        </a:xfrm>
      </p:grpSpPr>
      <p:grpSp>
        <p:nvGrpSpPr>
          <p:cNvPr id="62" name="Google Shape;62;p5"/>
          <p:cNvGrpSpPr/>
          <p:nvPr/>
        </p:nvGrpSpPr>
        <p:grpSpPr>
          <a:xfrm>
            <a:off x="-4" y="40"/>
            <a:ext cx="7072430" cy="1327315"/>
            <a:chOff x="-4" y="40"/>
            <a:chExt cx="7072430" cy="1327315"/>
          </a:xfrm>
        </p:grpSpPr>
        <p:sp>
          <p:nvSpPr>
            <p:cNvPr id="63" name="Google Shape;63;p5"/>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64" name="Google Shape;64;p5"/>
            <p:cNvGrpSpPr/>
            <p:nvPr/>
          </p:nvGrpSpPr>
          <p:grpSpPr>
            <a:xfrm rot="10800000" flipH="1">
              <a:off x="3" y="40"/>
              <a:ext cx="6756168" cy="1327315"/>
              <a:chOff x="-2168138" y="330075"/>
              <a:chExt cx="8650663" cy="1699506"/>
            </a:xfrm>
          </p:grpSpPr>
          <p:sp>
            <p:nvSpPr>
              <p:cNvPr id="65" name="Google Shape;65;p5"/>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66" name="Google Shape;66;p5"/>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67" name="Google Shape;67;p5"/>
            <p:cNvGrpSpPr/>
            <p:nvPr/>
          </p:nvGrpSpPr>
          <p:grpSpPr>
            <a:xfrm rot="10800000" flipH="1">
              <a:off x="-4" y="381007"/>
              <a:ext cx="7072430" cy="771744"/>
              <a:chOff x="-9092084" y="330075"/>
              <a:chExt cx="15574609" cy="1699501"/>
            </a:xfrm>
          </p:grpSpPr>
          <p:sp>
            <p:nvSpPr>
              <p:cNvPr id="68" name="Google Shape;68;p5"/>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69" name="Google Shape;69;p5"/>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70" name="Google Shape;70;p5"/>
          <p:cNvGrpSpPr/>
          <p:nvPr/>
        </p:nvGrpSpPr>
        <p:grpSpPr>
          <a:xfrm>
            <a:off x="6946842" y="4472723"/>
            <a:ext cx="2202830" cy="670795"/>
            <a:chOff x="5575242" y="4472723"/>
            <a:chExt cx="2202830" cy="670795"/>
          </a:xfrm>
        </p:grpSpPr>
        <p:sp>
          <p:nvSpPr>
            <p:cNvPr id="71" name="Google Shape;71;p5"/>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 name="Google Shape;72;p5"/>
            <p:cNvGrpSpPr/>
            <p:nvPr/>
          </p:nvGrpSpPr>
          <p:grpSpPr>
            <a:xfrm flipH="1">
              <a:off x="5734850" y="4472723"/>
              <a:ext cx="2040837" cy="670795"/>
              <a:chOff x="1297954" y="330075"/>
              <a:chExt cx="5169293" cy="1699506"/>
            </a:xfrm>
          </p:grpSpPr>
          <p:sp>
            <p:nvSpPr>
              <p:cNvPr id="73" name="Google Shape;73;p5"/>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5"/>
            <p:cNvGrpSpPr/>
            <p:nvPr/>
          </p:nvGrpSpPr>
          <p:grpSpPr>
            <a:xfrm flipH="1">
              <a:off x="5578209" y="4646738"/>
              <a:ext cx="2199863" cy="304563"/>
              <a:chOff x="-5827153" y="330075"/>
              <a:chExt cx="12276019" cy="1699569"/>
            </a:xfrm>
          </p:grpSpPr>
          <p:sp>
            <p:nvSpPr>
              <p:cNvPr id="76" name="Google Shape;76;p5"/>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8" name="Google Shape;78;p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327350"/>
            <a:ext cx="6132600" cy="3145500"/>
          </a:xfrm>
          <a:prstGeom prst="rect">
            <a:avLst/>
          </a:prstGeom>
        </p:spPr>
        <p:txBody>
          <a:bodyPr spcFirstLastPara="1" wrap="square" lIns="91425" tIns="91425" rIns="91425" bIns="91425" anchor="ctr" anchorCtr="0"/>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2"/>
        <p:cNvGrpSpPr/>
        <p:nvPr/>
      </p:nvGrpSpPr>
      <p:grpSpPr>
        <a:xfrm>
          <a:off x="0" y="0"/>
          <a:ext cx="0" cy="0"/>
          <a:chOff x="0" y="0"/>
          <a:chExt cx="0" cy="0"/>
        </a:xfrm>
      </p:grpSpPr>
      <p:grpSp>
        <p:nvGrpSpPr>
          <p:cNvPr id="103" name="Google Shape;103;p7"/>
          <p:cNvGrpSpPr/>
          <p:nvPr/>
        </p:nvGrpSpPr>
        <p:grpSpPr>
          <a:xfrm>
            <a:off x="-4" y="40"/>
            <a:ext cx="7072430" cy="1327315"/>
            <a:chOff x="-4" y="40"/>
            <a:chExt cx="7072430" cy="1327315"/>
          </a:xfrm>
        </p:grpSpPr>
        <p:sp>
          <p:nvSpPr>
            <p:cNvPr id="104" name="Google Shape;104;p7"/>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11" name="Google Shape;111;p7"/>
          <p:cNvGrpSpPr/>
          <p:nvPr/>
        </p:nvGrpSpPr>
        <p:grpSpPr>
          <a:xfrm>
            <a:off x="6946842" y="4472723"/>
            <a:ext cx="2202830" cy="670795"/>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119;p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0" name="Google Shape;120;p7"/>
          <p:cNvSpPr txBox="1">
            <a:spLocks noGrp="1"/>
          </p:cNvSpPr>
          <p:nvPr>
            <p:ph type="body" idx="1"/>
          </p:nvPr>
        </p:nvSpPr>
        <p:spPr>
          <a:xfrm>
            <a:off x="870450"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1" name="Google Shape;121;p7"/>
          <p:cNvSpPr txBox="1">
            <a:spLocks noGrp="1"/>
          </p:cNvSpPr>
          <p:nvPr>
            <p:ph type="body" idx="2"/>
          </p:nvPr>
        </p:nvSpPr>
        <p:spPr>
          <a:xfrm>
            <a:off x="3233637"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2" name="Google Shape;122;p7"/>
          <p:cNvSpPr txBox="1">
            <a:spLocks noGrp="1"/>
          </p:cNvSpPr>
          <p:nvPr>
            <p:ph type="body" idx="3"/>
          </p:nvPr>
        </p:nvSpPr>
        <p:spPr>
          <a:xfrm>
            <a:off x="5540650"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3" name="Google Shape;123;p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grpSp>
        <p:nvGrpSpPr>
          <p:cNvPr id="125" name="Google Shape;125;p8"/>
          <p:cNvGrpSpPr/>
          <p:nvPr/>
        </p:nvGrpSpPr>
        <p:grpSpPr>
          <a:xfrm>
            <a:off x="-4" y="40"/>
            <a:ext cx="7072430" cy="1327315"/>
            <a:chOff x="-4" y="40"/>
            <a:chExt cx="7072430" cy="1327315"/>
          </a:xfrm>
        </p:grpSpPr>
        <p:sp>
          <p:nvSpPr>
            <p:cNvPr id="126" name="Google Shape;126;p8"/>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33" name="Google Shape;133;p8"/>
          <p:cNvGrpSpPr/>
          <p:nvPr/>
        </p:nvGrpSpPr>
        <p:grpSpPr>
          <a:xfrm>
            <a:off x="6946842" y="4472723"/>
            <a:ext cx="2202830" cy="670795"/>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 name="Google Shape;141;p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sp>
        <p:nvSpPr>
          <p:cNvPr id="163" name="Google Shape;163;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grpSp>
        <p:nvGrpSpPr>
          <p:cNvPr id="164" name="Google Shape;164;p10"/>
          <p:cNvGrpSpPr/>
          <p:nvPr/>
        </p:nvGrpSpPr>
        <p:grpSpPr>
          <a:xfrm>
            <a:off x="6946842" y="4472723"/>
            <a:ext cx="2202830" cy="670795"/>
            <a:chOff x="5575242" y="4472723"/>
            <a:chExt cx="2202830" cy="670795"/>
          </a:xfrm>
        </p:grpSpPr>
        <p:sp>
          <p:nvSpPr>
            <p:cNvPr id="165" name="Google Shape;165;p10"/>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10"/>
            <p:cNvGrpSpPr/>
            <p:nvPr/>
          </p:nvGrpSpPr>
          <p:grpSpPr>
            <a:xfrm flipH="1">
              <a:off x="5734850" y="4472723"/>
              <a:ext cx="2040837" cy="670795"/>
              <a:chOff x="1297954" y="330075"/>
              <a:chExt cx="5169293" cy="1699506"/>
            </a:xfrm>
          </p:grpSpPr>
          <p:sp>
            <p:nvSpPr>
              <p:cNvPr id="167" name="Google Shape;167;p10"/>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0"/>
            <p:cNvGrpSpPr/>
            <p:nvPr/>
          </p:nvGrpSpPr>
          <p:grpSpPr>
            <a:xfrm flipH="1">
              <a:off x="5578209" y="4646738"/>
              <a:ext cx="2199863" cy="304563"/>
              <a:chOff x="-5827153" y="330075"/>
              <a:chExt cx="12276019" cy="1699569"/>
            </a:xfrm>
          </p:grpSpPr>
          <p:sp>
            <p:nvSpPr>
              <p:cNvPr id="170" name="Google Shape;170;p10"/>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0"/>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2" name="Google Shape;172;p10"/>
          <p:cNvGrpSpPr/>
          <p:nvPr/>
        </p:nvGrpSpPr>
        <p:grpSpPr>
          <a:xfrm rot="10800000">
            <a:off x="-8" y="-2"/>
            <a:ext cx="2202830" cy="670795"/>
            <a:chOff x="5575242" y="4472723"/>
            <a:chExt cx="2202830" cy="670795"/>
          </a:xfrm>
        </p:grpSpPr>
        <p:sp>
          <p:nvSpPr>
            <p:cNvPr id="173" name="Google Shape;173;p10"/>
            <p:cNvSpPr/>
            <p:nvPr/>
          </p:nvSpPr>
          <p:spPr>
            <a:xfrm rot="10800000">
              <a:off x="5575242" y="4948334"/>
              <a:ext cx="394200" cy="131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 name="Google Shape;174;p10"/>
            <p:cNvGrpSpPr/>
            <p:nvPr/>
          </p:nvGrpSpPr>
          <p:grpSpPr>
            <a:xfrm flipH="1">
              <a:off x="5734850" y="4472723"/>
              <a:ext cx="2040837" cy="670795"/>
              <a:chOff x="1297954" y="330075"/>
              <a:chExt cx="5169293" cy="1699506"/>
            </a:xfrm>
          </p:grpSpPr>
          <p:sp>
            <p:nvSpPr>
              <p:cNvPr id="175" name="Google Shape;175;p10"/>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0"/>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 name="Google Shape;177;p10"/>
            <p:cNvGrpSpPr/>
            <p:nvPr/>
          </p:nvGrpSpPr>
          <p:grpSpPr>
            <a:xfrm flipH="1">
              <a:off x="5578209" y="4646738"/>
              <a:ext cx="2199863" cy="304563"/>
              <a:chOff x="-5827153" y="330075"/>
              <a:chExt cx="12276019" cy="1699569"/>
            </a:xfrm>
          </p:grpSpPr>
          <p:sp>
            <p:nvSpPr>
              <p:cNvPr id="178" name="Google Shape;178;p10"/>
              <p:cNvSpPr/>
              <p:nvPr/>
            </p:nvSpPr>
            <p:spPr>
              <a:xfrm>
                <a:off x="-5827153" y="330144"/>
                <a:ext cx="1061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0"/>
              <p:cNvSpPr/>
              <p:nvPr/>
            </p:nvSpPr>
            <p:spPr>
              <a:xfrm>
                <a:off x="4749366"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1pPr>
            <a:lvl2pPr lvl="1">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2pPr>
            <a:lvl3pPr lvl="2">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3pPr>
            <a:lvl4pPr lvl="3">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4pPr>
            <a:lvl5pPr lvl="4">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5pPr>
            <a:lvl6pPr lvl="5">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6pPr>
            <a:lvl7pPr lvl="6">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7pPr>
            <a:lvl8pPr lvl="7">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8pPr>
            <a:lvl9pPr lvl="8">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lstStyle>
            <a:lvl1pPr marL="457200" lvl="0" indent="-381000">
              <a:spcBef>
                <a:spcPts val="6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rgbClr val="FFFFFF"/>
                </a:solidFill>
                <a:latin typeface="Roboto Condensed"/>
                <a:ea typeface="Roboto Condensed"/>
                <a:cs typeface="Roboto Condensed"/>
                <a:sym typeface="Roboto Condensed"/>
              </a:defRPr>
            </a:lvl1pPr>
            <a:lvl2pPr lvl="1" algn="r">
              <a:buNone/>
              <a:defRPr sz="1200" b="1">
                <a:solidFill>
                  <a:srgbClr val="FFFFFF"/>
                </a:solidFill>
                <a:latin typeface="Roboto Condensed"/>
                <a:ea typeface="Roboto Condensed"/>
                <a:cs typeface="Roboto Condensed"/>
                <a:sym typeface="Roboto Condensed"/>
              </a:defRPr>
            </a:lvl2pPr>
            <a:lvl3pPr lvl="2" algn="r">
              <a:buNone/>
              <a:defRPr sz="1200" b="1">
                <a:solidFill>
                  <a:srgbClr val="FFFFFF"/>
                </a:solidFill>
                <a:latin typeface="Roboto Condensed"/>
                <a:ea typeface="Roboto Condensed"/>
                <a:cs typeface="Roboto Condensed"/>
                <a:sym typeface="Roboto Condensed"/>
              </a:defRPr>
            </a:lvl3pPr>
            <a:lvl4pPr lvl="3" algn="r">
              <a:buNone/>
              <a:defRPr sz="1200" b="1">
                <a:solidFill>
                  <a:srgbClr val="FFFFFF"/>
                </a:solidFill>
                <a:latin typeface="Roboto Condensed"/>
                <a:ea typeface="Roboto Condensed"/>
                <a:cs typeface="Roboto Condensed"/>
                <a:sym typeface="Roboto Condensed"/>
              </a:defRPr>
            </a:lvl4pPr>
            <a:lvl5pPr lvl="4" algn="r">
              <a:buNone/>
              <a:defRPr sz="1200" b="1">
                <a:solidFill>
                  <a:srgbClr val="FFFFFF"/>
                </a:solidFill>
                <a:latin typeface="Roboto Condensed"/>
                <a:ea typeface="Roboto Condensed"/>
                <a:cs typeface="Roboto Condensed"/>
                <a:sym typeface="Roboto Condensed"/>
              </a:defRPr>
            </a:lvl5pPr>
            <a:lvl6pPr lvl="5" algn="r">
              <a:buNone/>
              <a:defRPr sz="1200" b="1">
                <a:solidFill>
                  <a:srgbClr val="FFFFFF"/>
                </a:solidFill>
                <a:latin typeface="Roboto Condensed"/>
                <a:ea typeface="Roboto Condensed"/>
                <a:cs typeface="Roboto Condensed"/>
                <a:sym typeface="Roboto Condensed"/>
              </a:defRPr>
            </a:lvl6pPr>
            <a:lvl7pPr lvl="6" algn="r">
              <a:buNone/>
              <a:defRPr sz="1200" b="1">
                <a:solidFill>
                  <a:srgbClr val="FFFFFF"/>
                </a:solidFill>
                <a:latin typeface="Roboto Condensed"/>
                <a:ea typeface="Roboto Condensed"/>
                <a:cs typeface="Roboto Condensed"/>
                <a:sym typeface="Roboto Condensed"/>
              </a:defRPr>
            </a:lvl7pPr>
            <a:lvl8pPr lvl="7" algn="r">
              <a:buNone/>
              <a:defRPr sz="1200" b="1">
                <a:solidFill>
                  <a:srgbClr val="FFFFFF"/>
                </a:solidFill>
                <a:latin typeface="Roboto Condensed"/>
                <a:ea typeface="Roboto Condensed"/>
                <a:cs typeface="Roboto Condensed"/>
                <a:sym typeface="Roboto Condensed"/>
              </a:defRPr>
            </a:lvl8pPr>
            <a:lvl9pPr lvl="8" algn="r">
              <a:buNone/>
              <a:defRPr sz="1200" b="1">
                <a:solidFill>
                  <a:srgbClr val="FFFFFF"/>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comments" Target="../comments/comment1.xml"/><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MISIÓN FAMILIA 2018 - 2020</a:t>
            </a:r>
            <a:endParaRPr dirty="0"/>
          </a:p>
          <a:p>
            <a:pPr marL="0" lvl="0" indent="0" algn="ctr" rtl="0">
              <a:spcBef>
                <a:spcPts val="0"/>
              </a:spcBef>
              <a:spcAft>
                <a:spcPts val="0"/>
              </a:spcAft>
              <a:buNone/>
            </a:pPr>
            <a:r>
              <a:rPr lang="en" sz="3600" dirty="0"/>
              <a:t>Plan de acción</a:t>
            </a:r>
            <a:endParaRPr sz="3600" dirty="0"/>
          </a:p>
        </p:txBody>
      </p:sp>
      <p:sp>
        <p:nvSpPr>
          <p:cNvPr id="186" name="Google Shape;186;p11"/>
          <p:cNvSpPr txBox="1"/>
          <p:nvPr/>
        </p:nvSpPr>
        <p:spPr>
          <a:xfrm>
            <a:off x="4661300" y="4200525"/>
            <a:ext cx="4250400" cy="28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Roboto Condensed"/>
                <a:ea typeface="Roboto Condensed"/>
                <a:cs typeface="Roboto Condensed"/>
                <a:sym typeface="Roboto Condensed"/>
              </a:rPr>
              <a:t>Conferencia Episcopal Ecuatoriana</a:t>
            </a:r>
            <a:endParaRPr sz="1800">
              <a:latin typeface="Roboto Condensed"/>
              <a:ea typeface="Roboto Condensed"/>
              <a:cs typeface="Roboto Condensed"/>
              <a:sym typeface="Roboto Condensed"/>
            </a:endParaRPr>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7158" y="2205997"/>
            <a:ext cx="2606842" cy="184212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PASO TRES</a:t>
            </a:r>
            <a:r>
              <a:rPr lang="mr-IN" dirty="0" smtClean="0"/>
              <a:t>…</a:t>
            </a:r>
            <a:endParaRPr lang="es-ES" dirty="0"/>
          </a:p>
        </p:txBody>
      </p:sp>
      <p:sp>
        <p:nvSpPr>
          <p:cNvPr id="3" name="Marcador de texto 2"/>
          <p:cNvSpPr>
            <a:spLocks noGrp="1"/>
          </p:cNvSpPr>
          <p:nvPr>
            <p:ph type="body" idx="1"/>
          </p:nvPr>
        </p:nvSpPr>
        <p:spPr>
          <a:xfrm>
            <a:off x="520408" y="1663252"/>
            <a:ext cx="8001748" cy="3145500"/>
          </a:xfrm>
        </p:spPr>
        <p:txBody>
          <a:bodyPr/>
          <a:lstStyle/>
          <a:p>
            <a:pPr lvl="0" indent="-292100">
              <a:lnSpc>
                <a:spcPct val="80000"/>
              </a:lnSpc>
              <a:spcBef>
                <a:spcPts val="700"/>
              </a:spcBef>
              <a:buClr>
                <a:srgbClr val="FF9900"/>
              </a:buClr>
              <a:buSzPts val="1000"/>
              <a:buFont typeface="Roboto Condensed"/>
              <a:buChar char="❖"/>
            </a:pPr>
            <a:r>
              <a:rPr lang="es-ES_tradnl" sz="2000" dirty="0">
                <a:solidFill>
                  <a:srgbClr val="000000"/>
                </a:solidFill>
                <a:latin typeface="Roboto Condensed"/>
                <a:ea typeface="Roboto Condensed"/>
                <a:cs typeface="Roboto Condensed"/>
                <a:sym typeface="Roboto Condensed"/>
              </a:rPr>
              <a:t>A</a:t>
            </a:r>
            <a:r>
              <a:rPr lang="en" sz="2000" dirty="0" smtClean="0">
                <a:solidFill>
                  <a:srgbClr val="000000"/>
                </a:solidFill>
                <a:latin typeface="Roboto Condensed"/>
                <a:ea typeface="Roboto Condensed"/>
                <a:cs typeface="Roboto Condensed"/>
                <a:sym typeface="Roboto Condensed"/>
              </a:rPr>
              <a:t>ctualiza</a:t>
            </a:r>
            <a:r>
              <a:rPr lang="es-ES_tradnl" sz="2000" dirty="0" smtClean="0">
                <a:solidFill>
                  <a:srgbClr val="000000"/>
                </a:solidFill>
                <a:latin typeface="Roboto Condensed"/>
                <a:ea typeface="Roboto Condensed"/>
                <a:cs typeface="Roboto Condensed"/>
                <a:sym typeface="Roboto Condensed"/>
              </a:rPr>
              <a:t>r</a:t>
            </a:r>
            <a:r>
              <a:rPr lang="en" sz="2000" dirty="0" smtClean="0">
                <a:solidFill>
                  <a:srgbClr val="000000"/>
                </a:solidFill>
                <a:latin typeface="Roboto Condensed"/>
                <a:ea typeface="Roboto Condensed"/>
                <a:cs typeface="Roboto Condensed"/>
                <a:sym typeface="Roboto Condensed"/>
              </a:rPr>
              <a:t> </a:t>
            </a:r>
            <a:r>
              <a:rPr lang="en" sz="2000" dirty="0">
                <a:solidFill>
                  <a:srgbClr val="000000"/>
                </a:solidFill>
                <a:latin typeface="Roboto Condensed"/>
                <a:ea typeface="Roboto Condensed"/>
                <a:cs typeface="Roboto Condensed"/>
                <a:sym typeface="Roboto Condensed"/>
              </a:rPr>
              <a:t>la propuesta evangelizadora </a:t>
            </a:r>
            <a:r>
              <a:rPr lang="es-ES_tradnl" sz="2000" dirty="0" smtClean="0">
                <a:solidFill>
                  <a:srgbClr val="000000"/>
                </a:solidFill>
                <a:latin typeface="Roboto Condensed"/>
                <a:ea typeface="Roboto Condensed"/>
                <a:cs typeface="Roboto Condensed"/>
                <a:sym typeface="Roboto Condensed"/>
              </a:rPr>
              <a:t>a</a:t>
            </a:r>
            <a:r>
              <a:rPr lang="en" sz="2000" dirty="0" smtClean="0">
                <a:solidFill>
                  <a:srgbClr val="000000"/>
                </a:solidFill>
                <a:latin typeface="Roboto Condensed"/>
                <a:ea typeface="Roboto Condensed"/>
                <a:cs typeface="Roboto Condensed"/>
                <a:sym typeface="Roboto Condensed"/>
              </a:rPr>
              <a:t> </a:t>
            </a:r>
            <a:r>
              <a:rPr lang="en" sz="2000" dirty="0">
                <a:solidFill>
                  <a:srgbClr val="000000"/>
                </a:solidFill>
                <a:latin typeface="Roboto Condensed"/>
                <a:ea typeface="Roboto Condensed"/>
                <a:cs typeface="Roboto Condensed"/>
                <a:sym typeface="Roboto Condensed"/>
              </a:rPr>
              <a:t>partir de las enseñanzas de la Sagrada Escritura y </a:t>
            </a:r>
            <a:r>
              <a:rPr lang="en" sz="2000" dirty="0" smtClean="0">
                <a:solidFill>
                  <a:srgbClr val="000000"/>
                </a:solidFill>
                <a:latin typeface="Roboto Condensed"/>
                <a:ea typeface="Roboto Condensed"/>
                <a:cs typeface="Roboto Condensed"/>
                <a:sym typeface="Roboto Condensed"/>
              </a:rPr>
              <a:t>de</a:t>
            </a:r>
            <a:r>
              <a:rPr lang="es-ES_tradnl" sz="2000" dirty="0" smtClean="0">
                <a:solidFill>
                  <a:srgbClr val="000000"/>
                </a:solidFill>
                <a:latin typeface="Roboto Condensed"/>
                <a:ea typeface="Roboto Condensed"/>
                <a:cs typeface="Roboto Condensed"/>
                <a:sym typeface="Roboto Condensed"/>
              </a:rPr>
              <a:t>l Magisterio de</a:t>
            </a:r>
            <a:r>
              <a:rPr lang="en" sz="2000" dirty="0" smtClean="0">
                <a:solidFill>
                  <a:srgbClr val="000000"/>
                </a:solidFill>
                <a:latin typeface="Roboto Condensed"/>
                <a:ea typeface="Roboto Condensed"/>
                <a:cs typeface="Roboto Condensed"/>
                <a:sym typeface="Roboto Condensed"/>
              </a:rPr>
              <a:t> </a:t>
            </a:r>
            <a:r>
              <a:rPr lang="en" sz="2000" dirty="0">
                <a:solidFill>
                  <a:srgbClr val="000000"/>
                </a:solidFill>
                <a:latin typeface="Roboto Condensed"/>
                <a:ea typeface="Roboto Condensed"/>
                <a:cs typeface="Roboto Condensed"/>
                <a:sym typeface="Roboto Condensed"/>
              </a:rPr>
              <a:t>la </a:t>
            </a:r>
            <a:r>
              <a:rPr lang="en" sz="2000" dirty="0" smtClean="0">
                <a:solidFill>
                  <a:srgbClr val="000000"/>
                </a:solidFill>
                <a:latin typeface="Roboto Condensed"/>
                <a:ea typeface="Roboto Condensed"/>
                <a:cs typeface="Roboto Condensed"/>
                <a:sym typeface="Roboto Condensed"/>
              </a:rPr>
              <a:t>Iglesia</a:t>
            </a:r>
            <a:r>
              <a:rPr lang="es-ES_tradnl" sz="2000" dirty="0" smtClean="0">
                <a:solidFill>
                  <a:srgbClr val="000000"/>
                </a:solidFill>
                <a:latin typeface="Roboto Condensed"/>
                <a:ea typeface="Roboto Condensed"/>
                <a:cs typeface="Roboto Condensed"/>
                <a:sym typeface="Roboto Condensed"/>
              </a:rPr>
              <a:t>,</a:t>
            </a:r>
            <a:r>
              <a:rPr lang="en" sz="2000" dirty="0" smtClean="0">
                <a:solidFill>
                  <a:srgbClr val="000000"/>
                </a:solidFill>
                <a:latin typeface="Roboto Condensed"/>
                <a:ea typeface="Roboto Condensed"/>
                <a:cs typeface="Roboto Condensed"/>
                <a:sym typeface="Roboto Condensed"/>
              </a:rPr>
              <a:t> teniendo </a:t>
            </a:r>
            <a:r>
              <a:rPr lang="en" sz="2000" dirty="0">
                <a:solidFill>
                  <a:srgbClr val="000000"/>
                </a:solidFill>
                <a:latin typeface="Roboto Condensed"/>
                <a:ea typeface="Roboto Condensed"/>
                <a:cs typeface="Roboto Condensed"/>
                <a:sym typeface="Roboto Condensed"/>
              </a:rPr>
              <a:t>como base </a:t>
            </a:r>
            <a:r>
              <a:rPr lang="en" sz="2000" dirty="0" smtClean="0">
                <a:solidFill>
                  <a:srgbClr val="000000"/>
                </a:solidFill>
                <a:latin typeface="Roboto Condensed"/>
                <a:ea typeface="Roboto Condensed"/>
                <a:cs typeface="Roboto Condensed"/>
                <a:sym typeface="Roboto Condensed"/>
              </a:rPr>
              <a:t>la </a:t>
            </a:r>
            <a:r>
              <a:rPr lang="en" sz="2000" dirty="0">
                <a:solidFill>
                  <a:srgbClr val="000000"/>
                </a:solidFill>
                <a:latin typeface="Roboto Condensed"/>
                <a:ea typeface="Roboto Condensed"/>
                <a:cs typeface="Roboto Condensed"/>
                <a:sym typeface="Roboto Condensed"/>
              </a:rPr>
              <a:t>catequesis y mensajes del Papa Francisco, de manera especial el contenido de </a:t>
            </a:r>
            <a:r>
              <a:rPr lang="es-ES_tradnl" sz="2000" dirty="0" smtClean="0">
                <a:solidFill>
                  <a:srgbClr val="000000"/>
                </a:solidFill>
                <a:latin typeface="Roboto Condensed"/>
                <a:ea typeface="Roboto Condensed"/>
                <a:cs typeface="Roboto Condensed"/>
                <a:sym typeface="Roboto Condensed"/>
              </a:rPr>
              <a:t>la Exhortación Apostólica </a:t>
            </a:r>
            <a:r>
              <a:rPr lang="en" sz="2000" dirty="0" smtClean="0">
                <a:solidFill>
                  <a:srgbClr val="000000"/>
                </a:solidFill>
                <a:latin typeface="Roboto Condensed"/>
                <a:ea typeface="Roboto Condensed"/>
                <a:cs typeface="Roboto Condensed"/>
                <a:sym typeface="Roboto Condensed"/>
              </a:rPr>
              <a:t>A</a:t>
            </a:r>
            <a:r>
              <a:rPr lang="es-ES_tradnl" sz="2000" dirty="0" err="1" smtClean="0">
                <a:solidFill>
                  <a:srgbClr val="000000"/>
                </a:solidFill>
                <a:latin typeface="Roboto Condensed"/>
                <a:ea typeface="Roboto Condensed"/>
                <a:cs typeface="Roboto Condensed"/>
                <a:sym typeface="Roboto Condensed"/>
              </a:rPr>
              <a:t>moris</a:t>
            </a:r>
            <a:r>
              <a:rPr lang="es-ES_tradnl" sz="2000" dirty="0" smtClean="0">
                <a:solidFill>
                  <a:srgbClr val="000000"/>
                </a:solidFill>
                <a:latin typeface="Roboto Condensed"/>
                <a:ea typeface="Roboto Condensed"/>
                <a:cs typeface="Roboto Condensed"/>
                <a:sym typeface="Roboto Condensed"/>
              </a:rPr>
              <a:t> </a:t>
            </a:r>
            <a:r>
              <a:rPr lang="en" sz="2000" dirty="0" smtClean="0">
                <a:solidFill>
                  <a:srgbClr val="000000"/>
                </a:solidFill>
                <a:latin typeface="Roboto Condensed"/>
                <a:ea typeface="Roboto Condensed"/>
                <a:cs typeface="Roboto Condensed"/>
                <a:sym typeface="Roboto Condensed"/>
              </a:rPr>
              <a:t>L</a:t>
            </a:r>
            <a:r>
              <a:rPr lang="es-ES_tradnl" sz="2000" dirty="0" err="1" smtClean="0">
                <a:solidFill>
                  <a:srgbClr val="000000"/>
                </a:solidFill>
                <a:latin typeface="Roboto Condensed"/>
                <a:ea typeface="Roboto Condensed"/>
                <a:cs typeface="Roboto Condensed"/>
                <a:sym typeface="Roboto Condensed"/>
              </a:rPr>
              <a:t>aetitia</a:t>
            </a:r>
            <a:r>
              <a:rPr lang="en" sz="2000" dirty="0" smtClean="0">
                <a:solidFill>
                  <a:srgbClr val="000000"/>
                </a:solidFill>
                <a:latin typeface="Roboto Condensed"/>
                <a:ea typeface="Roboto Condensed"/>
                <a:cs typeface="Roboto Condensed"/>
                <a:sym typeface="Roboto Condensed"/>
              </a:rPr>
              <a:t>.</a:t>
            </a:r>
            <a:r>
              <a:rPr lang="es-ES_tradnl" sz="2000" dirty="0">
                <a:solidFill>
                  <a:srgbClr val="000000"/>
                </a:solidFill>
                <a:latin typeface="Roboto Condensed"/>
                <a:ea typeface="Roboto Condensed"/>
                <a:cs typeface="Roboto Condensed"/>
                <a:sym typeface="Roboto Condensed"/>
              </a:rPr>
              <a:t/>
            </a:r>
            <a:br>
              <a:rPr lang="es-ES_tradnl" sz="2000" dirty="0">
                <a:solidFill>
                  <a:srgbClr val="000000"/>
                </a:solidFill>
                <a:latin typeface="Roboto Condensed"/>
                <a:ea typeface="Roboto Condensed"/>
                <a:cs typeface="Roboto Condensed"/>
                <a:sym typeface="Roboto Condensed"/>
              </a:rPr>
            </a:br>
            <a:r>
              <a:rPr lang="es-ES_tradnl" sz="2000" dirty="0">
                <a:solidFill>
                  <a:srgbClr val="000000"/>
                </a:solidFill>
                <a:latin typeface="Roboto Condensed"/>
                <a:ea typeface="Roboto Condensed"/>
                <a:cs typeface="Roboto Condensed"/>
                <a:sym typeface="Roboto Condensed"/>
              </a:rPr>
              <a:t>A</a:t>
            </a:r>
            <a:r>
              <a:rPr lang="en" sz="2000" dirty="0" smtClean="0">
                <a:solidFill>
                  <a:srgbClr val="000000"/>
                </a:solidFill>
                <a:latin typeface="Roboto Condensed"/>
                <a:ea typeface="Roboto Condensed"/>
                <a:cs typeface="Roboto Condensed"/>
                <a:sym typeface="Roboto Condensed"/>
              </a:rPr>
              <a:t>propiación </a:t>
            </a:r>
            <a:r>
              <a:rPr lang="en" sz="2000" dirty="0">
                <a:solidFill>
                  <a:srgbClr val="000000"/>
                </a:solidFill>
                <a:latin typeface="Roboto Condensed"/>
                <a:ea typeface="Roboto Condensed"/>
                <a:cs typeface="Roboto Condensed"/>
                <a:sym typeface="Roboto Condensed"/>
              </a:rPr>
              <a:t>de esta propuesta metodológica de parte de los diferentes </a:t>
            </a:r>
            <a:r>
              <a:rPr lang="es-ES_tradnl" sz="2000" dirty="0" smtClean="0">
                <a:solidFill>
                  <a:srgbClr val="000000"/>
                </a:solidFill>
                <a:latin typeface="Roboto Condensed"/>
                <a:ea typeface="Roboto Condensed"/>
                <a:cs typeface="Roboto Condensed"/>
                <a:sym typeface="Roboto Condensed"/>
              </a:rPr>
              <a:t>ámbitos</a:t>
            </a:r>
            <a:r>
              <a:rPr lang="es-ES_tradnl" sz="2000" dirty="0">
                <a:solidFill>
                  <a:srgbClr val="000000"/>
                </a:solidFill>
                <a:latin typeface="Roboto Condensed"/>
                <a:ea typeface="Roboto Condensed"/>
                <a:cs typeface="Roboto Condensed"/>
                <a:sym typeface="Roboto Condensed"/>
              </a:rPr>
              <a:t> </a:t>
            </a:r>
            <a:r>
              <a:rPr lang="es-ES_tradnl" sz="2000" dirty="0" smtClean="0">
                <a:solidFill>
                  <a:srgbClr val="000000"/>
                </a:solidFill>
                <a:latin typeface="Roboto Condensed"/>
                <a:ea typeface="Roboto Condensed"/>
                <a:cs typeface="Roboto Condensed"/>
                <a:sym typeface="Roboto Condensed"/>
              </a:rPr>
              <a:t>acorde a su especificidad pastoral, </a:t>
            </a:r>
            <a:r>
              <a:rPr lang="en" sz="2000" dirty="0" smtClean="0">
                <a:solidFill>
                  <a:srgbClr val="000000"/>
                </a:solidFill>
                <a:latin typeface="Roboto Condensed"/>
                <a:ea typeface="Roboto Condensed"/>
                <a:cs typeface="Roboto Condensed"/>
                <a:sym typeface="Roboto Condensed"/>
              </a:rPr>
              <a:t>partiendo </a:t>
            </a:r>
            <a:r>
              <a:rPr lang="en" sz="2000" dirty="0">
                <a:solidFill>
                  <a:srgbClr val="000000"/>
                </a:solidFill>
                <a:latin typeface="Roboto Condensed"/>
                <a:ea typeface="Roboto Condensed"/>
                <a:cs typeface="Roboto Condensed"/>
                <a:sym typeface="Roboto Condensed"/>
              </a:rPr>
              <a:t>de los lineamientos teológicos que </a:t>
            </a:r>
            <a:r>
              <a:rPr lang="es-ES_tradnl" sz="2000" dirty="0" smtClean="0">
                <a:solidFill>
                  <a:srgbClr val="000000"/>
                </a:solidFill>
                <a:latin typeface="Roboto Condensed"/>
                <a:ea typeface="Roboto Condensed"/>
                <a:cs typeface="Roboto Condensed"/>
                <a:sym typeface="Roboto Condensed"/>
              </a:rPr>
              <a:t>ya elaboró</a:t>
            </a:r>
            <a:r>
              <a:rPr lang="en" sz="2000" dirty="0" smtClean="0">
                <a:solidFill>
                  <a:srgbClr val="000000"/>
                </a:solidFill>
                <a:latin typeface="Roboto Condensed"/>
                <a:ea typeface="Roboto Condensed"/>
                <a:cs typeface="Roboto Condensed"/>
                <a:sym typeface="Roboto Condensed"/>
              </a:rPr>
              <a:t> </a:t>
            </a:r>
            <a:r>
              <a:rPr lang="en" sz="2000" dirty="0">
                <a:solidFill>
                  <a:srgbClr val="000000"/>
                </a:solidFill>
                <a:latin typeface="Roboto Condensed"/>
                <a:ea typeface="Roboto Condensed"/>
                <a:cs typeface="Roboto Condensed"/>
                <a:sym typeface="Roboto Condensed"/>
              </a:rPr>
              <a:t>la </a:t>
            </a:r>
            <a:r>
              <a:rPr lang="en" sz="2000" dirty="0" smtClean="0">
                <a:solidFill>
                  <a:srgbClr val="000000"/>
                </a:solidFill>
                <a:latin typeface="Roboto Condensed"/>
                <a:ea typeface="Roboto Condensed"/>
                <a:cs typeface="Roboto Condensed"/>
                <a:sym typeface="Roboto Condensed"/>
              </a:rPr>
              <a:t>CEE</a:t>
            </a:r>
            <a:r>
              <a:rPr lang="es-ES_tradnl" sz="2000" dirty="0" smtClean="0">
                <a:solidFill>
                  <a:srgbClr val="000000"/>
                </a:solidFill>
                <a:latin typeface="Roboto Condensed"/>
                <a:ea typeface="Roboto Condensed"/>
                <a:cs typeface="Roboto Condensed"/>
                <a:sym typeface="Roboto Condensed"/>
              </a:rPr>
              <a:t>.</a:t>
            </a:r>
          </a:p>
          <a:p>
            <a:pPr lvl="0" indent="-292100">
              <a:lnSpc>
                <a:spcPct val="80000"/>
              </a:lnSpc>
              <a:spcBef>
                <a:spcPts val="700"/>
              </a:spcBef>
              <a:buClr>
                <a:srgbClr val="FF9900"/>
              </a:buClr>
              <a:buSzPts val="1000"/>
              <a:buFont typeface="Roboto Condensed"/>
              <a:buChar char="❖"/>
            </a:pPr>
            <a:endParaRPr lang="es-ES_tradnl" sz="2000" dirty="0" smtClean="0">
              <a:solidFill>
                <a:srgbClr val="000000"/>
              </a:solidFill>
              <a:latin typeface="Roboto Condensed"/>
              <a:ea typeface="Roboto Condensed"/>
              <a:cs typeface="Roboto Condensed"/>
              <a:sym typeface="Roboto Condensed"/>
            </a:endParaRPr>
          </a:p>
          <a:p>
            <a:pPr lvl="0" indent="-292100">
              <a:lnSpc>
                <a:spcPct val="80000"/>
              </a:lnSpc>
              <a:spcBef>
                <a:spcPts val="0"/>
              </a:spcBef>
              <a:buClr>
                <a:srgbClr val="FF9900"/>
              </a:buClr>
              <a:buSzPts val="1000"/>
              <a:buFont typeface="Roboto Condensed"/>
              <a:buChar char="❖"/>
            </a:pPr>
            <a:r>
              <a:rPr lang="en" sz="2000" dirty="0" smtClean="0">
                <a:solidFill>
                  <a:srgbClr val="000000"/>
                </a:solidFill>
                <a:latin typeface="Roboto Condensed"/>
                <a:ea typeface="Roboto Condensed"/>
                <a:cs typeface="Roboto Condensed"/>
                <a:sym typeface="Roboto Condensed"/>
              </a:rPr>
              <a:t>Se </a:t>
            </a:r>
            <a:r>
              <a:rPr lang="en" sz="2000" dirty="0">
                <a:solidFill>
                  <a:srgbClr val="000000"/>
                </a:solidFill>
                <a:latin typeface="Roboto Condensed"/>
                <a:ea typeface="Roboto Condensed"/>
                <a:cs typeface="Roboto Condensed"/>
                <a:sym typeface="Roboto Condensed"/>
              </a:rPr>
              <a:t>enriquece este documento con las perspectivas que son más influyentes en la  realidad ecuatoriana.</a:t>
            </a: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10</a:t>
            </a:fld>
            <a:endParaRPr lang="tr-TR"/>
          </a:p>
        </p:txBody>
      </p:sp>
      <p:pic>
        <p:nvPicPr>
          <p:cNvPr id="5" name="Imagen 4" descr="BU00525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096" y="590843"/>
            <a:ext cx="392383" cy="350616"/>
          </a:xfrm>
          <a:prstGeom prst="rect">
            <a:avLst/>
          </a:prstGeom>
          <a:solidFill>
            <a:schemeClr val="accent2">
              <a:lumMod val="75000"/>
            </a:schemeClr>
          </a:solidFill>
        </p:spPr>
      </p:pic>
    </p:spTree>
    <p:extLst>
      <p:ext uri="{BB962C8B-B14F-4D97-AF65-F5344CB8AC3E}">
        <p14:creationId xmlns:p14="http://schemas.microsoft.com/office/powerpoint/2010/main" val="18602530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9"/>
          <p:cNvSpPr txBox="1">
            <a:spLocks noGrp="1"/>
          </p:cNvSpPr>
          <p:nvPr>
            <p:ph type="title"/>
          </p:nvPr>
        </p:nvSpPr>
        <p:spPr>
          <a:xfrm>
            <a:off x="977023" y="338864"/>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_tradnl" dirty="0" smtClean="0"/>
              <a:t>OPERATIVIZACIÓN DE LA PROPUESTA</a:t>
            </a:r>
            <a:endParaRPr dirty="0"/>
          </a:p>
        </p:txBody>
      </p:sp>
      <p:sp>
        <p:nvSpPr>
          <p:cNvPr id="270" name="Google Shape;270;p19"/>
          <p:cNvSpPr txBox="1">
            <a:spLocks noGrp="1"/>
          </p:cNvSpPr>
          <p:nvPr>
            <p:ph type="body" idx="1"/>
          </p:nvPr>
        </p:nvSpPr>
        <p:spPr>
          <a:xfrm>
            <a:off x="282224" y="1517250"/>
            <a:ext cx="8607265" cy="3529200"/>
          </a:xfrm>
          <a:prstGeom prst="rect">
            <a:avLst/>
          </a:prstGeom>
        </p:spPr>
        <p:txBody>
          <a:bodyPr spcFirstLastPara="1" wrap="square" lIns="91425" tIns="91425" rIns="91425" bIns="91425" anchor="ctr" anchorCtr="0">
            <a:noAutofit/>
          </a:bodyPr>
          <a:lstStyle/>
          <a:p>
            <a:pPr marL="0" lvl="0" indent="0" algn="just" rtl="0">
              <a:lnSpc>
                <a:spcPct val="100000"/>
              </a:lnSpc>
              <a:spcBef>
                <a:spcPts val="0"/>
              </a:spcBef>
              <a:spcAft>
                <a:spcPts val="0"/>
              </a:spcAft>
              <a:buNone/>
            </a:pPr>
            <a:r>
              <a:rPr lang="en" sz="1800" dirty="0">
                <a:solidFill>
                  <a:srgbClr val="FF9900"/>
                </a:solidFill>
                <a:latin typeface="Roboto Condensed"/>
                <a:ea typeface="Roboto Condensed"/>
                <a:cs typeface="Roboto Condensed"/>
                <a:sym typeface="Roboto Condensed"/>
              </a:rPr>
              <a:t>1.</a:t>
            </a:r>
            <a:r>
              <a:rPr lang="en" sz="1800" dirty="0">
                <a:solidFill>
                  <a:srgbClr val="262626"/>
                </a:solidFill>
                <a:latin typeface="Roboto Condensed"/>
                <a:ea typeface="Roboto Condensed"/>
                <a:cs typeface="Roboto Condensed"/>
                <a:sym typeface="Roboto Condensed"/>
              </a:rPr>
              <a:t> </a:t>
            </a:r>
            <a:r>
              <a:rPr lang="es-ES_tradnl" sz="1800" b="1" dirty="0" smtClean="0">
                <a:solidFill>
                  <a:srgbClr val="262626"/>
                </a:solidFill>
                <a:latin typeface="Roboto Condensed"/>
                <a:ea typeface="Roboto Condensed"/>
                <a:cs typeface="Roboto Condensed"/>
                <a:sym typeface="Roboto Condensed"/>
              </a:rPr>
              <a:t>Elaborar un </a:t>
            </a:r>
            <a:r>
              <a:rPr lang="es-ES_tradnl" sz="1800" b="1" dirty="0">
                <a:solidFill>
                  <a:srgbClr val="262626"/>
                </a:solidFill>
                <a:latin typeface="Roboto Condensed"/>
                <a:ea typeface="Roboto Condensed"/>
                <a:cs typeface="Roboto Condensed"/>
                <a:sym typeface="Roboto Condensed"/>
              </a:rPr>
              <a:t>p</a:t>
            </a:r>
            <a:r>
              <a:rPr lang="en" sz="1800" b="1" dirty="0" smtClean="0">
                <a:solidFill>
                  <a:srgbClr val="262626"/>
                </a:solidFill>
                <a:latin typeface="Roboto Condensed"/>
                <a:ea typeface="Roboto Condensed"/>
                <a:cs typeface="Roboto Condensed"/>
                <a:sym typeface="Roboto Condensed"/>
              </a:rPr>
              <a:t>rograma </a:t>
            </a:r>
            <a:r>
              <a:rPr lang="en" sz="1800" b="1" dirty="0">
                <a:solidFill>
                  <a:srgbClr val="262626"/>
                </a:solidFill>
                <a:latin typeface="Roboto Condensed"/>
                <a:ea typeface="Roboto Condensed"/>
                <a:cs typeface="Roboto Condensed"/>
                <a:sym typeface="Roboto Condensed"/>
              </a:rPr>
              <a:t>de pastoral </a:t>
            </a:r>
            <a:r>
              <a:rPr lang="en" sz="1800" b="1" dirty="0" smtClean="0">
                <a:solidFill>
                  <a:srgbClr val="262626"/>
                </a:solidFill>
                <a:latin typeface="Roboto Condensed"/>
                <a:ea typeface="Roboto Condensed"/>
                <a:cs typeface="Roboto Condensed"/>
                <a:sym typeface="Roboto Condensed"/>
              </a:rPr>
              <a:t>familiar</a:t>
            </a:r>
            <a:r>
              <a:rPr lang="en" sz="1800" dirty="0" smtClean="0">
                <a:solidFill>
                  <a:srgbClr val="262626"/>
                </a:solidFill>
                <a:latin typeface="Roboto Condensed"/>
                <a:ea typeface="Roboto Condensed"/>
                <a:cs typeface="Roboto Condensed"/>
                <a:sym typeface="Roboto Condensed"/>
              </a:rPr>
              <a:t>, </a:t>
            </a:r>
            <a:r>
              <a:rPr lang="en" sz="1800" dirty="0">
                <a:solidFill>
                  <a:srgbClr val="262626"/>
                </a:solidFill>
                <a:latin typeface="Roboto Condensed"/>
                <a:ea typeface="Roboto Condensed"/>
                <a:cs typeface="Roboto Condensed"/>
                <a:sym typeface="Roboto Condensed"/>
              </a:rPr>
              <a:t>adecuado a las necesidades de las familias y los agentes; con seguimiento, continuidad y evaluación, incluyendo</a:t>
            </a:r>
            <a:r>
              <a:rPr lang="en" sz="1800" dirty="0" smtClean="0">
                <a:solidFill>
                  <a:srgbClr val="262626"/>
                </a:solidFill>
                <a:latin typeface="Roboto Condensed"/>
                <a:ea typeface="Roboto Condensed"/>
                <a:cs typeface="Roboto Condensed"/>
                <a:sym typeface="Roboto Condensed"/>
              </a:rPr>
              <a:t>:</a:t>
            </a:r>
            <a:endParaRPr sz="1800" dirty="0">
              <a:solidFill>
                <a:srgbClr val="262626"/>
              </a:solidFill>
              <a:latin typeface="Roboto Condensed"/>
              <a:ea typeface="Roboto Condensed"/>
              <a:cs typeface="Roboto Condensed"/>
              <a:sym typeface="Roboto Condensed"/>
            </a:endParaRPr>
          </a:p>
          <a:p>
            <a:pPr marL="0" lvl="0" indent="0" algn="just" rtl="0">
              <a:lnSpc>
                <a:spcPct val="100000"/>
              </a:lnSpc>
              <a:spcBef>
                <a:spcPts val="0"/>
              </a:spcBef>
              <a:spcAft>
                <a:spcPts val="0"/>
              </a:spcAft>
              <a:buNone/>
            </a:pPr>
            <a:r>
              <a:rPr lang="en" sz="1800" dirty="0">
                <a:solidFill>
                  <a:srgbClr val="FF9900"/>
                </a:solidFill>
                <a:latin typeface="Roboto Condensed"/>
                <a:ea typeface="Roboto Condensed"/>
                <a:cs typeface="Roboto Condensed"/>
                <a:sym typeface="Roboto Condensed"/>
              </a:rPr>
              <a:t>1.1</a:t>
            </a:r>
            <a:r>
              <a:rPr lang="en" sz="1800" dirty="0">
                <a:solidFill>
                  <a:srgbClr val="262626"/>
                </a:solidFill>
                <a:latin typeface="Roboto Condensed"/>
                <a:ea typeface="Roboto Condensed"/>
                <a:cs typeface="Roboto Condensed"/>
                <a:sym typeface="Roboto Condensed"/>
              </a:rPr>
              <a:t> </a:t>
            </a:r>
            <a:r>
              <a:rPr lang="en" sz="1800" b="1" dirty="0">
                <a:solidFill>
                  <a:srgbClr val="262626"/>
                </a:solidFill>
                <a:latin typeface="Roboto Condensed"/>
                <a:ea typeface="Roboto Condensed"/>
                <a:cs typeface="Roboto Condensed"/>
                <a:sym typeface="Roboto Condensed"/>
              </a:rPr>
              <a:t>Formación, capacitación y promoción</a:t>
            </a:r>
            <a:r>
              <a:rPr lang="en" sz="1800" dirty="0">
                <a:solidFill>
                  <a:srgbClr val="262626"/>
                </a:solidFill>
                <a:latin typeface="Roboto Condensed"/>
                <a:ea typeface="Roboto Condensed"/>
                <a:cs typeface="Roboto Condensed"/>
                <a:sym typeface="Roboto Condensed"/>
              </a:rPr>
              <a:t> de laicos, grupos eclesiales y sacerdotes, en pastoral </a:t>
            </a:r>
            <a:r>
              <a:rPr lang="en" sz="1800" dirty="0" smtClean="0">
                <a:solidFill>
                  <a:srgbClr val="262626"/>
                </a:solidFill>
                <a:latin typeface="Roboto Condensed"/>
                <a:ea typeface="Roboto Condensed"/>
                <a:cs typeface="Roboto Condensed"/>
                <a:sym typeface="Roboto Condensed"/>
              </a:rPr>
              <a:t>familiar</a:t>
            </a:r>
            <a:r>
              <a:rPr lang="es-ES_tradnl" sz="1800" dirty="0" smtClean="0">
                <a:solidFill>
                  <a:srgbClr val="262626"/>
                </a:solidFill>
                <a:latin typeface="Roboto Condensed"/>
                <a:ea typeface="Roboto Condensed"/>
                <a:cs typeface="Roboto Condensed"/>
                <a:sym typeface="Roboto Condensed"/>
              </a:rPr>
              <a:t>, dando énfasis en la formación de equipos eclesiales de Pastoral Familiar, utilizando la plataforma virtual ya existente de la CEE y otros espacios de formación.</a:t>
            </a:r>
            <a:endParaRPr sz="1800" dirty="0">
              <a:solidFill>
                <a:srgbClr val="262626"/>
              </a:solidFill>
              <a:latin typeface="Roboto Condensed"/>
              <a:ea typeface="Roboto Condensed"/>
              <a:cs typeface="Roboto Condensed"/>
              <a:sym typeface="Roboto Condensed"/>
            </a:endParaRPr>
          </a:p>
          <a:p>
            <a:pPr marL="0" lvl="0" indent="0" algn="just" rtl="0">
              <a:lnSpc>
                <a:spcPct val="100000"/>
              </a:lnSpc>
              <a:spcBef>
                <a:spcPts val="0"/>
              </a:spcBef>
              <a:spcAft>
                <a:spcPts val="0"/>
              </a:spcAft>
              <a:buNone/>
            </a:pPr>
            <a:r>
              <a:rPr lang="en" sz="1800" dirty="0">
                <a:solidFill>
                  <a:srgbClr val="FF9900"/>
                </a:solidFill>
                <a:latin typeface="Roboto Condensed"/>
                <a:ea typeface="Roboto Condensed"/>
                <a:cs typeface="Roboto Condensed"/>
                <a:sym typeface="Roboto Condensed"/>
              </a:rPr>
              <a:t>1.2</a:t>
            </a:r>
            <a:r>
              <a:rPr lang="en" sz="1800" dirty="0">
                <a:solidFill>
                  <a:srgbClr val="262626"/>
                </a:solidFill>
                <a:latin typeface="Roboto Condensed"/>
                <a:ea typeface="Roboto Condensed"/>
                <a:cs typeface="Roboto Condensed"/>
                <a:sym typeface="Roboto Condensed"/>
              </a:rPr>
              <a:t> </a:t>
            </a:r>
            <a:r>
              <a:rPr lang="en" sz="1800" b="1" dirty="0">
                <a:solidFill>
                  <a:srgbClr val="262626"/>
                </a:solidFill>
                <a:latin typeface="Roboto Condensed"/>
                <a:ea typeface="Roboto Condensed"/>
                <a:cs typeface="Roboto Condensed"/>
                <a:sym typeface="Roboto Condensed"/>
              </a:rPr>
              <a:t>Preparación de materiales</a:t>
            </a:r>
            <a:r>
              <a:rPr lang="en" sz="1800" dirty="0">
                <a:solidFill>
                  <a:srgbClr val="262626"/>
                </a:solidFill>
                <a:latin typeface="Roboto Condensed"/>
                <a:ea typeface="Roboto Condensed"/>
                <a:cs typeface="Roboto Condensed"/>
                <a:sym typeface="Roboto Condensed"/>
              </a:rPr>
              <a:t> sencillos, fáciles de entender y </a:t>
            </a:r>
            <a:r>
              <a:rPr lang="en" sz="1800" dirty="0" smtClean="0">
                <a:solidFill>
                  <a:srgbClr val="262626"/>
                </a:solidFill>
                <a:latin typeface="Roboto Condensed"/>
                <a:ea typeface="Roboto Condensed"/>
                <a:cs typeface="Roboto Condensed"/>
                <a:sym typeface="Roboto Condensed"/>
              </a:rPr>
              <a:t>actuales</a:t>
            </a:r>
            <a:r>
              <a:rPr lang="es-ES_tradnl" sz="1800" dirty="0" smtClean="0">
                <a:solidFill>
                  <a:srgbClr val="262626"/>
                </a:solidFill>
                <a:latin typeface="Roboto Condensed"/>
                <a:ea typeface="Roboto Condensed"/>
                <a:cs typeface="Roboto Condensed"/>
                <a:sym typeface="Roboto Condensed"/>
              </a:rPr>
              <a:t> en tres niveles: marco teológico, manual del facilitador, folletos temáticos</a:t>
            </a:r>
            <a:r>
              <a:rPr lang="en" sz="1800" dirty="0" smtClean="0">
                <a:solidFill>
                  <a:srgbClr val="262626"/>
                </a:solidFill>
                <a:latin typeface="Roboto Condensed"/>
                <a:ea typeface="Roboto Condensed"/>
                <a:cs typeface="Roboto Condensed"/>
                <a:sym typeface="Roboto Condensed"/>
              </a:rPr>
              <a:t>.</a:t>
            </a:r>
            <a:r>
              <a:rPr lang="es-ES_tradnl" sz="1800" dirty="0" smtClean="0">
                <a:solidFill>
                  <a:srgbClr val="262626"/>
                </a:solidFill>
                <a:latin typeface="Roboto Condensed"/>
                <a:ea typeface="Roboto Condensed"/>
                <a:cs typeface="Roboto Condensed"/>
                <a:sym typeface="Roboto Condensed"/>
              </a:rPr>
              <a:t> Elaboración de otros subsidios alternativos. </a:t>
            </a:r>
            <a:endParaRPr sz="1800" dirty="0">
              <a:solidFill>
                <a:srgbClr val="262626"/>
              </a:solidFill>
              <a:latin typeface="Roboto Condensed"/>
              <a:ea typeface="Roboto Condensed"/>
              <a:cs typeface="Roboto Condensed"/>
              <a:sym typeface="Roboto Condensed"/>
            </a:endParaRPr>
          </a:p>
          <a:p>
            <a:pPr marL="0" lvl="0" indent="0" algn="just" rtl="0">
              <a:lnSpc>
                <a:spcPct val="100000"/>
              </a:lnSpc>
              <a:spcBef>
                <a:spcPts val="0"/>
              </a:spcBef>
              <a:spcAft>
                <a:spcPts val="0"/>
              </a:spcAft>
              <a:buNone/>
            </a:pPr>
            <a:r>
              <a:rPr lang="en" sz="1800" dirty="0">
                <a:solidFill>
                  <a:srgbClr val="FF9900"/>
                </a:solidFill>
                <a:latin typeface="Roboto Condensed"/>
                <a:ea typeface="Roboto Condensed"/>
                <a:cs typeface="Roboto Condensed"/>
                <a:sym typeface="Roboto Condensed"/>
              </a:rPr>
              <a:t>1.3</a:t>
            </a:r>
            <a:r>
              <a:rPr lang="en" sz="1800" dirty="0">
                <a:solidFill>
                  <a:srgbClr val="262626"/>
                </a:solidFill>
                <a:latin typeface="Roboto Condensed"/>
                <a:ea typeface="Roboto Condensed"/>
                <a:cs typeface="Roboto Condensed"/>
                <a:sym typeface="Roboto Condensed"/>
              </a:rPr>
              <a:t> </a:t>
            </a:r>
            <a:r>
              <a:rPr lang="en" sz="1800" b="1" dirty="0">
                <a:solidFill>
                  <a:srgbClr val="262626"/>
                </a:solidFill>
                <a:latin typeface="Roboto Condensed"/>
                <a:ea typeface="Roboto Condensed"/>
                <a:cs typeface="Roboto Condensed"/>
                <a:sym typeface="Roboto Condensed"/>
              </a:rPr>
              <a:t>Comunicación y difusión</a:t>
            </a:r>
            <a:r>
              <a:rPr lang="en" sz="1800" dirty="0">
                <a:solidFill>
                  <a:srgbClr val="262626"/>
                </a:solidFill>
                <a:latin typeface="Roboto Condensed"/>
                <a:ea typeface="Roboto Condensed"/>
                <a:cs typeface="Roboto Condensed"/>
                <a:sym typeface="Roboto Condensed"/>
              </a:rPr>
              <a:t> de materiales, actividades, programas y planes </a:t>
            </a:r>
            <a:r>
              <a:rPr lang="en" sz="1800" dirty="0" smtClean="0">
                <a:solidFill>
                  <a:srgbClr val="262626"/>
                </a:solidFill>
                <a:latin typeface="Roboto Condensed"/>
                <a:ea typeface="Roboto Condensed"/>
                <a:cs typeface="Roboto Condensed"/>
                <a:sym typeface="Roboto Condensed"/>
              </a:rPr>
              <a:t>de acci</a:t>
            </a:r>
            <a:r>
              <a:rPr lang="es-ES_tradnl" sz="1800" dirty="0" err="1" smtClean="0">
                <a:solidFill>
                  <a:srgbClr val="262626"/>
                </a:solidFill>
                <a:latin typeface="Roboto Condensed"/>
                <a:ea typeface="Roboto Condensed"/>
                <a:cs typeface="Roboto Condensed"/>
                <a:sym typeface="Roboto Condensed"/>
              </a:rPr>
              <a:t>ón</a:t>
            </a:r>
            <a:r>
              <a:rPr lang="en" sz="1800" dirty="0" smtClean="0">
                <a:solidFill>
                  <a:srgbClr val="262626"/>
                </a:solidFill>
                <a:latin typeface="Roboto Condensed"/>
                <a:ea typeface="Roboto Condensed"/>
                <a:cs typeface="Roboto Condensed"/>
                <a:sym typeface="Roboto Condensed"/>
              </a:rPr>
              <a:t> </a:t>
            </a:r>
            <a:r>
              <a:rPr lang="en" sz="1800" dirty="0">
                <a:solidFill>
                  <a:srgbClr val="262626"/>
                </a:solidFill>
                <a:latin typeface="Roboto Condensed"/>
                <a:ea typeface="Roboto Condensed"/>
                <a:cs typeface="Roboto Condensed"/>
                <a:sym typeface="Roboto Condensed"/>
              </a:rPr>
              <a:t>nacionales y locales</a:t>
            </a:r>
            <a:r>
              <a:rPr lang="en" sz="1800" dirty="0" smtClean="0">
                <a:solidFill>
                  <a:srgbClr val="262626"/>
                </a:solidFill>
                <a:latin typeface="Roboto Condensed"/>
                <a:ea typeface="Roboto Condensed"/>
                <a:cs typeface="Roboto Condensed"/>
                <a:sym typeface="Roboto Condensed"/>
              </a:rPr>
              <a:t>.</a:t>
            </a:r>
            <a:endParaRPr lang="es-ES_tradnl" sz="1800" dirty="0" smtClean="0">
              <a:solidFill>
                <a:srgbClr val="262626"/>
              </a:solidFill>
              <a:latin typeface="Roboto Condensed"/>
              <a:ea typeface="Roboto Condensed"/>
              <a:cs typeface="Roboto Condensed"/>
              <a:sym typeface="Roboto Condensed"/>
            </a:endParaRPr>
          </a:p>
          <a:p>
            <a:pPr marL="0" lvl="0" indent="0" algn="just" rtl="0">
              <a:lnSpc>
                <a:spcPct val="100000"/>
              </a:lnSpc>
              <a:spcBef>
                <a:spcPts val="0"/>
              </a:spcBef>
              <a:spcAft>
                <a:spcPts val="0"/>
              </a:spcAft>
              <a:buNone/>
            </a:pPr>
            <a:r>
              <a:rPr lang="es-ES_tradnl" sz="1800" dirty="0" smtClean="0">
                <a:solidFill>
                  <a:srgbClr val="262626"/>
                </a:solidFill>
                <a:latin typeface="Roboto Condensed"/>
                <a:ea typeface="Roboto Condensed"/>
                <a:cs typeface="Roboto Condensed"/>
                <a:sym typeface="Roboto Condensed"/>
              </a:rPr>
              <a:t>1.4 </a:t>
            </a:r>
            <a:r>
              <a:rPr lang="es-ES_tradnl" sz="1800" b="1" dirty="0" smtClean="0">
                <a:solidFill>
                  <a:srgbClr val="262626"/>
                </a:solidFill>
                <a:latin typeface="Roboto Condensed"/>
                <a:ea typeface="Roboto Condensed"/>
                <a:cs typeface="Roboto Condensed"/>
                <a:sym typeface="Roboto Condensed"/>
              </a:rPr>
              <a:t>Conformación de un equipo de profesionales multidisciplinario</a:t>
            </a:r>
            <a:r>
              <a:rPr lang="es-ES_tradnl" sz="1800" dirty="0" smtClean="0">
                <a:solidFill>
                  <a:srgbClr val="262626"/>
                </a:solidFill>
                <a:latin typeface="Roboto Condensed"/>
                <a:ea typeface="Roboto Condensed"/>
                <a:cs typeface="Roboto Condensed"/>
                <a:sym typeface="Roboto Condensed"/>
              </a:rPr>
              <a:t> para asesoría y apoyo.</a:t>
            </a:r>
            <a:endParaRPr sz="1800" dirty="0">
              <a:solidFill>
                <a:srgbClr val="262626"/>
              </a:solidFill>
              <a:latin typeface="Roboto Condensed"/>
              <a:ea typeface="Roboto Condensed"/>
              <a:cs typeface="Roboto Condensed"/>
              <a:sym typeface="Roboto Condensed"/>
            </a:endParaRPr>
          </a:p>
          <a:p>
            <a:pPr marL="0" lvl="0" indent="0" algn="just" rtl="0">
              <a:lnSpc>
                <a:spcPct val="100000"/>
              </a:lnSpc>
              <a:spcBef>
                <a:spcPts val="0"/>
              </a:spcBef>
              <a:spcAft>
                <a:spcPts val="0"/>
              </a:spcAft>
              <a:buNone/>
            </a:pPr>
            <a:endParaRPr sz="1400" dirty="0">
              <a:solidFill>
                <a:srgbClr val="262626"/>
              </a:solidFill>
              <a:latin typeface="Roboto Condensed"/>
              <a:ea typeface="Roboto Condensed"/>
              <a:cs typeface="Roboto Condensed"/>
              <a:sym typeface="Roboto Condensed"/>
            </a:endParaRPr>
          </a:p>
          <a:p>
            <a:pPr marL="0" lvl="0" indent="0" algn="just" rtl="0">
              <a:lnSpc>
                <a:spcPct val="100000"/>
              </a:lnSpc>
              <a:spcBef>
                <a:spcPts val="0"/>
              </a:spcBef>
              <a:spcAft>
                <a:spcPts val="0"/>
              </a:spcAft>
              <a:buNone/>
            </a:pPr>
            <a:endParaRPr sz="1400" dirty="0">
              <a:solidFill>
                <a:srgbClr val="262626"/>
              </a:solidFill>
              <a:latin typeface="Roboto Condensed"/>
              <a:ea typeface="Roboto Condensed"/>
              <a:cs typeface="Roboto Condensed"/>
              <a:sym typeface="Roboto Condensed"/>
            </a:endParaRPr>
          </a:p>
        </p:txBody>
      </p:sp>
      <p:sp>
        <p:nvSpPr>
          <p:cNvPr id="271" name="Google Shape;271;p1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grpSp>
        <p:nvGrpSpPr>
          <p:cNvPr id="272" name="Google Shape;272;p19"/>
          <p:cNvGrpSpPr/>
          <p:nvPr/>
        </p:nvGrpSpPr>
        <p:grpSpPr>
          <a:xfrm>
            <a:off x="876166" y="590918"/>
            <a:ext cx="369505" cy="369505"/>
            <a:chOff x="2594050" y="1631825"/>
            <a:chExt cx="439625" cy="439625"/>
          </a:xfrm>
        </p:grpSpPr>
        <p:sp>
          <p:nvSpPr>
            <p:cNvPr id="273" name="Google Shape;273;p19"/>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9"/>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9"/>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9"/>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animEffect transition="in" filter="fade">
                                      <p:cBhvr>
                                        <p:cTn id="7" dur="1000"/>
                                        <p:tgtEl>
                                          <p:spTgt spid="2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0">
                                            <p:txEl>
                                              <p:pRg st="1" end="1"/>
                                            </p:txEl>
                                          </p:spTgt>
                                        </p:tgtEl>
                                        <p:attrNameLst>
                                          <p:attrName>style.visibility</p:attrName>
                                        </p:attrNameLst>
                                      </p:cBhvr>
                                      <p:to>
                                        <p:strVal val="visible"/>
                                      </p:to>
                                    </p:set>
                                    <p:animEffect transition="in" filter="fade">
                                      <p:cBhvr>
                                        <p:cTn id="12" dur="1000"/>
                                        <p:tgtEl>
                                          <p:spTgt spid="27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0">
                                            <p:txEl>
                                              <p:pRg st="2" end="2"/>
                                            </p:txEl>
                                          </p:spTgt>
                                        </p:tgtEl>
                                        <p:attrNameLst>
                                          <p:attrName>style.visibility</p:attrName>
                                        </p:attrNameLst>
                                      </p:cBhvr>
                                      <p:to>
                                        <p:strVal val="visible"/>
                                      </p:to>
                                    </p:set>
                                    <p:animEffect transition="in" filter="fade">
                                      <p:cBhvr>
                                        <p:cTn id="17" dur="1000"/>
                                        <p:tgtEl>
                                          <p:spTgt spid="27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0">
                                            <p:txEl>
                                              <p:pRg st="3" end="3"/>
                                            </p:txEl>
                                          </p:spTgt>
                                        </p:tgtEl>
                                        <p:attrNameLst>
                                          <p:attrName>style.visibility</p:attrName>
                                        </p:attrNameLst>
                                      </p:cBhvr>
                                      <p:to>
                                        <p:strVal val="visible"/>
                                      </p:to>
                                    </p:set>
                                    <p:animEffect transition="in" filter="fade">
                                      <p:cBhvr>
                                        <p:cTn id="22" dur="1000"/>
                                        <p:tgtEl>
                                          <p:spTgt spid="27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0">
                                            <p:txEl>
                                              <p:pRg st="4" end="4"/>
                                            </p:txEl>
                                          </p:spTgt>
                                        </p:tgtEl>
                                        <p:attrNameLst>
                                          <p:attrName>style.visibility</p:attrName>
                                        </p:attrNameLst>
                                      </p:cBhvr>
                                      <p:to>
                                        <p:strVal val="visible"/>
                                      </p:to>
                                    </p:set>
                                    <p:animEffect transition="in" filter="fade">
                                      <p:cBhvr>
                                        <p:cTn id="27" dur="1000"/>
                                        <p:tgtEl>
                                          <p:spTgt spid="2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texto 2"/>
          <p:cNvSpPr>
            <a:spLocks noGrp="1"/>
          </p:cNvSpPr>
          <p:nvPr>
            <p:ph type="body" idx="1"/>
          </p:nvPr>
        </p:nvSpPr>
        <p:spPr>
          <a:xfrm>
            <a:off x="782919" y="1390075"/>
            <a:ext cx="7917786" cy="3145500"/>
          </a:xfrm>
        </p:spPr>
        <p:txBody>
          <a:bodyPr/>
          <a:lstStyle/>
          <a:p>
            <a:pPr marL="0" lvl="0" indent="0" algn="just">
              <a:spcBef>
                <a:spcPts val="0"/>
              </a:spcBef>
              <a:buNone/>
            </a:pPr>
            <a:endParaRPr lang="es-ES" dirty="0">
              <a:solidFill>
                <a:srgbClr val="262626"/>
              </a:solidFill>
              <a:latin typeface="Roboto Condensed"/>
              <a:ea typeface="Roboto Condensed"/>
              <a:cs typeface="Roboto Condensed"/>
              <a:sym typeface="Roboto Condensed"/>
            </a:endParaRPr>
          </a:p>
          <a:p>
            <a:pPr marL="0" lvl="0" indent="0" algn="just">
              <a:spcBef>
                <a:spcPts val="0"/>
              </a:spcBef>
              <a:buNone/>
            </a:pPr>
            <a:endParaRPr lang="es-ES" u="sng" dirty="0">
              <a:solidFill>
                <a:srgbClr val="262626"/>
              </a:solidFill>
              <a:latin typeface="Roboto Condensed"/>
              <a:ea typeface="Roboto Condensed"/>
              <a:cs typeface="Roboto Condensed"/>
              <a:sym typeface="Roboto Condensed"/>
            </a:endParaRPr>
          </a:p>
          <a:p>
            <a:pPr marL="0" lvl="0" indent="0" algn="just">
              <a:spcBef>
                <a:spcPts val="0"/>
              </a:spcBef>
              <a:buNone/>
            </a:pPr>
            <a:r>
              <a:rPr lang="es-ES" sz="2000" dirty="0" smtClean="0">
                <a:solidFill>
                  <a:srgbClr val="FF9900"/>
                </a:solidFill>
                <a:latin typeface="Roboto Condensed"/>
                <a:ea typeface="Roboto Condensed"/>
                <a:cs typeface="Roboto Condensed"/>
                <a:sym typeface="Roboto Condensed"/>
              </a:rPr>
              <a:t>2.</a:t>
            </a:r>
            <a:r>
              <a:rPr lang="es-ES" sz="2000" dirty="0" smtClean="0">
                <a:solidFill>
                  <a:srgbClr val="262626"/>
                </a:solidFill>
                <a:latin typeface="Roboto Condensed"/>
                <a:ea typeface="Roboto Condensed"/>
                <a:cs typeface="Roboto Condensed"/>
                <a:sym typeface="Roboto Condensed"/>
              </a:rPr>
              <a:t> </a:t>
            </a:r>
            <a:r>
              <a:rPr lang="es-ES" sz="2000" b="1" dirty="0" smtClean="0">
                <a:solidFill>
                  <a:srgbClr val="262626"/>
                </a:solidFill>
                <a:latin typeface="Roboto Condensed"/>
                <a:ea typeface="Roboto Condensed"/>
                <a:cs typeface="Roboto Condensed"/>
                <a:sym typeface="Roboto Condensed"/>
              </a:rPr>
              <a:t>Creación de espacios</a:t>
            </a:r>
            <a:r>
              <a:rPr lang="es-ES" sz="2000" dirty="0" smtClean="0">
                <a:solidFill>
                  <a:srgbClr val="262626"/>
                </a:solidFill>
                <a:latin typeface="Roboto Condensed"/>
                <a:ea typeface="Roboto Condensed"/>
                <a:cs typeface="Roboto Condensed"/>
                <a:sym typeface="Roboto Condensed"/>
              </a:rPr>
              <a:t> </a:t>
            </a:r>
            <a:r>
              <a:rPr lang="es-ES" sz="2000" dirty="0">
                <a:solidFill>
                  <a:srgbClr val="262626"/>
                </a:solidFill>
                <a:latin typeface="Roboto Condensed"/>
                <a:ea typeface="Roboto Condensed"/>
                <a:cs typeface="Roboto Condensed"/>
                <a:sym typeface="Roboto Condensed"/>
              </a:rPr>
              <a:t>de diálogo, planeación y evaluación entre los diversos agentes de pastoral familiar con la Comisión de </a:t>
            </a:r>
            <a:r>
              <a:rPr lang="es-ES" sz="2000" dirty="0" smtClean="0">
                <a:solidFill>
                  <a:srgbClr val="262626"/>
                </a:solidFill>
                <a:latin typeface="Roboto Condensed"/>
                <a:ea typeface="Roboto Condensed"/>
                <a:cs typeface="Roboto Condensed"/>
                <a:sym typeface="Roboto Condensed"/>
              </a:rPr>
              <a:t>Laicos de la CEE. Corresponsabilidad y apropiación.</a:t>
            </a:r>
          </a:p>
          <a:p>
            <a:pPr marL="0" lvl="0" indent="0" algn="just">
              <a:spcBef>
                <a:spcPts val="0"/>
              </a:spcBef>
              <a:buNone/>
            </a:pPr>
            <a:endParaRPr lang="es-ES" sz="2000" u="sng" dirty="0">
              <a:solidFill>
                <a:srgbClr val="262626"/>
              </a:solidFill>
              <a:latin typeface="Roboto Condensed"/>
              <a:ea typeface="Roboto Condensed"/>
              <a:cs typeface="Roboto Condensed"/>
              <a:sym typeface="Roboto Condensed"/>
            </a:endParaRPr>
          </a:p>
          <a:p>
            <a:pPr marL="0" lvl="0" indent="0" algn="just">
              <a:spcBef>
                <a:spcPts val="0"/>
              </a:spcBef>
              <a:buNone/>
            </a:pPr>
            <a:r>
              <a:rPr lang="es-ES" sz="2000" dirty="0" smtClean="0">
                <a:solidFill>
                  <a:srgbClr val="FF9900"/>
                </a:solidFill>
                <a:latin typeface="Roboto Condensed"/>
                <a:ea typeface="Roboto Condensed"/>
                <a:cs typeface="Roboto Condensed"/>
                <a:sym typeface="Roboto Condensed"/>
              </a:rPr>
              <a:t>3.</a:t>
            </a:r>
            <a:r>
              <a:rPr lang="es-ES" sz="2000" dirty="0" smtClean="0">
                <a:solidFill>
                  <a:srgbClr val="262626"/>
                </a:solidFill>
                <a:latin typeface="Roboto Condensed"/>
                <a:ea typeface="Roboto Condensed"/>
                <a:cs typeface="Roboto Condensed"/>
                <a:sym typeface="Roboto Condensed"/>
              </a:rPr>
              <a:t> </a:t>
            </a:r>
            <a:r>
              <a:rPr lang="es-ES" sz="2000" b="1" dirty="0">
                <a:solidFill>
                  <a:srgbClr val="262626"/>
                </a:solidFill>
                <a:latin typeface="Roboto Condensed"/>
                <a:ea typeface="Roboto Condensed"/>
                <a:cs typeface="Roboto Condensed"/>
                <a:sym typeface="Roboto Condensed"/>
              </a:rPr>
              <a:t>Apoyo a favor de la familia</a:t>
            </a:r>
            <a:r>
              <a:rPr lang="es-ES" sz="2000" dirty="0">
                <a:solidFill>
                  <a:srgbClr val="262626"/>
                </a:solidFill>
                <a:latin typeface="Roboto Condensed"/>
                <a:ea typeface="Roboto Condensed"/>
                <a:cs typeface="Roboto Condensed"/>
                <a:sym typeface="Roboto Condensed"/>
              </a:rPr>
              <a:t> en las diversas instancias pastorales, gobiernos locales y medios de comunicación</a:t>
            </a:r>
            <a:r>
              <a:rPr lang="es-ES" sz="2000" dirty="0" smtClean="0">
                <a:solidFill>
                  <a:srgbClr val="262626"/>
                </a:solidFill>
                <a:latin typeface="Roboto Condensed"/>
                <a:ea typeface="Roboto Condensed"/>
                <a:cs typeface="Roboto Condensed"/>
                <a:sym typeface="Roboto Condensed"/>
              </a:rPr>
              <a:t>.</a:t>
            </a:r>
          </a:p>
          <a:p>
            <a:pPr marL="0" lvl="0" indent="0" algn="just">
              <a:spcBef>
                <a:spcPts val="0"/>
              </a:spcBef>
              <a:buNone/>
            </a:pPr>
            <a:endParaRPr lang="es-ES" sz="2000" dirty="0">
              <a:solidFill>
                <a:srgbClr val="262626"/>
              </a:solidFill>
              <a:latin typeface="Roboto Condensed"/>
              <a:ea typeface="Roboto Condensed"/>
              <a:cs typeface="Roboto Condensed"/>
              <a:sym typeface="Roboto Condensed"/>
            </a:endParaRPr>
          </a:p>
          <a:p>
            <a:pPr marL="0" lvl="0" indent="0" algn="just">
              <a:spcBef>
                <a:spcPts val="0"/>
              </a:spcBef>
              <a:buNone/>
            </a:pPr>
            <a:r>
              <a:rPr lang="es-ES" sz="2000" dirty="0" smtClean="0">
                <a:solidFill>
                  <a:srgbClr val="FF9900"/>
                </a:solidFill>
                <a:latin typeface="Roboto Condensed"/>
                <a:ea typeface="Roboto Condensed"/>
                <a:cs typeface="Roboto Condensed"/>
                <a:sym typeface="Roboto Condensed"/>
              </a:rPr>
              <a:t>4. </a:t>
            </a:r>
            <a:r>
              <a:rPr lang="es-ES" sz="2000" b="1" dirty="0">
                <a:solidFill>
                  <a:srgbClr val="262626"/>
                </a:solidFill>
                <a:latin typeface="Roboto Condensed"/>
                <a:ea typeface="Roboto Condensed"/>
                <a:cs typeface="Roboto Condensed"/>
                <a:sym typeface="Roboto Condensed"/>
              </a:rPr>
              <a:t>Promoción de encuentros</a:t>
            </a:r>
            <a:r>
              <a:rPr lang="es-ES" sz="2000" dirty="0">
                <a:solidFill>
                  <a:srgbClr val="262626"/>
                </a:solidFill>
                <a:latin typeface="Roboto Condensed"/>
                <a:ea typeface="Roboto Condensed"/>
                <a:cs typeface="Roboto Condensed"/>
                <a:sym typeface="Roboto Condensed"/>
              </a:rPr>
              <a:t>, conferencias, pláticas, actividades de familia, cursos, talleres de pastoral familiar con conferencistas nacionales e internacionales.</a:t>
            </a:r>
          </a:p>
          <a:p>
            <a:pPr marL="0" lvl="0" indent="0" algn="just">
              <a:spcBef>
                <a:spcPts val="0"/>
              </a:spcBef>
              <a:buNone/>
            </a:pPr>
            <a:endParaRPr lang="es-ES" u="sng" dirty="0">
              <a:solidFill>
                <a:srgbClr val="262626"/>
              </a:solidFill>
              <a:latin typeface="Roboto Condensed"/>
              <a:ea typeface="Roboto Condensed"/>
              <a:cs typeface="Roboto Condensed"/>
              <a:sym typeface="Roboto Condensed"/>
            </a:endParaRP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12</a:t>
            </a:fld>
            <a:endParaRPr lang="tr-TR"/>
          </a:p>
        </p:txBody>
      </p:sp>
    </p:spTree>
    <p:extLst>
      <p:ext uri="{BB962C8B-B14F-4D97-AF65-F5344CB8AC3E}">
        <p14:creationId xmlns:p14="http://schemas.microsoft.com/office/powerpoint/2010/main" val="143215987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2"/>
          <p:cNvSpPr txBox="1">
            <a:spLocks noGrp="1"/>
          </p:cNvSpPr>
          <p:nvPr>
            <p:ph type="ctrTitle"/>
          </p:nvPr>
        </p:nvSpPr>
        <p:spPr>
          <a:xfrm>
            <a:off x="209600" y="2850275"/>
            <a:ext cx="4452000" cy="1537500"/>
          </a:xfrm>
          <a:prstGeom prst="rect">
            <a:avLst/>
          </a:prstGeom>
        </p:spPr>
        <p:txBody>
          <a:bodyPr spcFirstLastPara="1" wrap="square" lIns="91425" tIns="91425" rIns="91425" bIns="91425" anchor="b" anchorCtr="0">
            <a:noAutofit/>
          </a:bodyPr>
          <a:lstStyle/>
          <a:p>
            <a:pPr marL="0" lvl="0" indent="0" algn="ctr" rtl="0">
              <a:lnSpc>
                <a:spcPct val="100000"/>
              </a:lnSpc>
              <a:spcBef>
                <a:spcPts val="900"/>
              </a:spcBef>
              <a:spcAft>
                <a:spcPts val="0"/>
              </a:spcAft>
              <a:buNone/>
            </a:pPr>
            <a:r>
              <a:rPr lang="en" sz="3600">
                <a:solidFill>
                  <a:srgbClr val="FF9900"/>
                </a:solidFill>
              </a:rPr>
              <a:t>Propuesta metodológica</a:t>
            </a:r>
            <a:endParaRPr sz="3600"/>
          </a:p>
        </p:txBody>
      </p:sp>
      <p:sp>
        <p:nvSpPr>
          <p:cNvPr id="314" name="Google Shape;314;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315" name="Google Shape;315;p22"/>
          <p:cNvSpPr txBox="1"/>
          <p:nvPr/>
        </p:nvSpPr>
        <p:spPr>
          <a:xfrm>
            <a:off x="3422317" y="147053"/>
            <a:ext cx="2274137" cy="272200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CONTEMPLAR</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DISCERNIR </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PROPONER </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CELEBRAR  Y </a:t>
            </a: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endParaRPr sz="1800" b="1" dirty="0">
              <a:solidFill>
                <a:srgbClr val="434343"/>
              </a:solidFill>
              <a:latin typeface="Roboto Condensed"/>
              <a:ea typeface="Roboto Condensed"/>
              <a:cs typeface="Roboto Condensed"/>
              <a:sym typeface="Roboto Condensed"/>
            </a:endParaRPr>
          </a:p>
          <a:p>
            <a:pPr marL="0" lvl="0" indent="0" rtl="0">
              <a:spcBef>
                <a:spcPts val="0"/>
              </a:spcBef>
              <a:spcAft>
                <a:spcPts val="0"/>
              </a:spcAft>
              <a:buNone/>
            </a:pPr>
            <a:r>
              <a:rPr lang="en" sz="1800" b="1" dirty="0">
                <a:solidFill>
                  <a:srgbClr val="434343"/>
                </a:solidFill>
                <a:latin typeface="Roboto Condensed"/>
                <a:ea typeface="Roboto Condensed"/>
                <a:cs typeface="Roboto Condensed"/>
                <a:sym typeface="Roboto Condensed"/>
              </a:rPr>
              <a:t>✅ EVALUAR</a:t>
            </a:r>
            <a:endParaRPr sz="1800" dirty="0">
              <a:solidFill>
                <a:srgbClr val="434343"/>
              </a:solidFill>
              <a:latin typeface="Roboto Condensed"/>
              <a:ea typeface="Roboto Condensed"/>
              <a:cs typeface="Roboto Condensed"/>
              <a:sym typeface="Roboto Condensed"/>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4265" y="1122948"/>
            <a:ext cx="2629735" cy="185830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5">
                                            <p:txEl>
                                              <p:pRg st="0" end="0"/>
                                            </p:txEl>
                                          </p:spTgt>
                                        </p:tgtEl>
                                        <p:attrNameLst>
                                          <p:attrName>style.visibility</p:attrName>
                                        </p:attrNameLst>
                                      </p:cBhvr>
                                      <p:to>
                                        <p:strVal val="visible"/>
                                      </p:to>
                                    </p:set>
                                    <p:animEffect transition="in" filter="fade">
                                      <p:cBhvr>
                                        <p:cTn id="7" dur="1000"/>
                                        <p:tgtEl>
                                          <p:spTgt spid="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5">
                                            <p:txEl>
                                              <p:pRg st="1" end="1"/>
                                            </p:txEl>
                                          </p:spTgt>
                                        </p:tgtEl>
                                        <p:attrNameLst>
                                          <p:attrName>style.visibility</p:attrName>
                                        </p:attrNameLst>
                                      </p:cBhvr>
                                      <p:to>
                                        <p:strVal val="visible"/>
                                      </p:to>
                                    </p:set>
                                    <p:animEffect transition="in" filter="fade">
                                      <p:cBhvr>
                                        <p:cTn id="12" dur="1000"/>
                                        <p:tgtEl>
                                          <p:spTgt spid="3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5">
                                            <p:txEl>
                                              <p:pRg st="2" end="2"/>
                                            </p:txEl>
                                          </p:spTgt>
                                        </p:tgtEl>
                                        <p:attrNameLst>
                                          <p:attrName>style.visibility</p:attrName>
                                        </p:attrNameLst>
                                      </p:cBhvr>
                                      <p:to>
                                        <p:strVal val="visible"/>
                                      </p:to>
                                    </p:set>
                                    <p:animEffect transition="in" filter="fade">
                                      <p:cBhvr>
                                        <p:cTn id="17" dur="1000"/>
                                        <p:tgtEl>
                                          <p:spTgt spid="3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5">
                                            <p:txEl>
                                              <p:pRg st="3" end="3"/>
                                            </p:txEl>
                                          </p:spTgt>
                                        </p:tgtEl>
                                        <p:attrNameLst>
                                          <p:attrName>style.visibility</p:attrName>
                                        </p:attrNameLst>
                                      </p:cBhvr>
                                      <p:to>
                                        <p:strVal val="visible"/>
                                      </p:to>
                                    </p:set>
                                    <p:animEffect transition="in" filter="fade">
                                      <p:cBhvr>
                                        <p:cTn id="22" dur="1000"/>
                                        <p:tgtEl>
                                          <p:spTgt spid="3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5">
                                            <p:txEl>
                                              <p:pRg st="4" end="4"/>
                                            </p:txEl>
                                          </p:spTgt>
                                        </p:tgtEl>
                                        <p:attrNameLst>
                                          <p:attrName>style.visibility</p:attrName>
                                        </p:attrNameLst>
                                      </p:cBhvr>
                                      <p:to>
                                        <p:strVal val="visible"/>
                                      </p:to>
                                    </p:set>
                                    <p:animEffect transition="in" filter="fade">
                                      <p:cBhvr>
                                        <p:cTn id="27" dur="1000"/>
                                        <p:tgtEl>
                                          <p:spTgt spid="3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5">
                                            <p:txEl>
                                              <p:pRg st="5" end="5"/>
                                            </p:txEl>
                                          </p:spTgt>
                                        </p:tgtEl>
                                        <p:attrNameLst>
                                          <p:attrName>style.visibility</p:attrName>
                                        </p:attrNameLst>
                                      </p:cBhvr>
                                      <p:to>
                                        <p:strVal val="visible"/>
                                      </p:to>
                                    </p:set>
                                    <p:animEffect transition="in" filter="fade">
                                      <p:cBhvr>
                                        <p:cTn id="32" dur="1000"/>
                                        <p:tgtEl>
                                          <p:spTgt spid="3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5">
                                            <p:txEl>
                                              <p:pRg st="6" end="6"/>
                                            </p:txEl>
                                          </p:spTgt>
                                        </p:tgtEl>
                                        <p:attrNameLst>
                                          <p:attrName>style.visibility</p:attrName>
                                        </p:attrNameLst>
                                      </p:cBhvr>
                                      <p:to>
                                        <p:strVal val="visible"/>
                                      </p:to>
                                    </p:set>
                                    <p:animEffect transition="in" filter="fade">
                                      <p:cBhvr>
                                        <p:cTn id="37" dur="1000"/>
                                        <p:tgtEl>
                                          <p:spTgt spid="31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5">
                                            <p:txEl>
                                              <p:pRg st="7" end="7"/>
                                            </p:txEl>
                                          </p:spTgt>
                                        </p:tgtEl>
                                        <p:attrNameLst>
                                          <p:attrName>style.visibility</p:attrName>
                                        </p:attrNameLst>
                                      </p:cBhvr>
                                      <p:to>
                                        <p:strVal val="visible"/>
                                      </p:to>
                                    </p:set>
                                    <p:animEffect transition="in" filter="fade">
                                      <p:cBhvr>
                                        <p:cTn id="42" dur="1000"/>
                                        <p:tgtEl>
                                          <p:spTgt spid="31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15">
                                            <p:txEl>
                                              <p:pRg st="8" end="8"/>
                                            </p:txEl>
                                          </p:spTgt>
                                        </p:tgtEl>
                                        <p:attrNameLst>
                                          <p:attrName>style.visibility</p:attrName>
                                        </p:attrNameLst>
                                      </p:cBhvr>
                                      <p:to>
                                        <p:strVal val="visible"/>
                                      </p:to>
                                    </p:set>
                                    <p:animEffect transition="in" filter="fade">
                                      <p:cBhvr>
                                        <p:cTn id="47" dur="1000"/>
                                        <p:tgtEl>
                                          <p:spTgt spid="3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4"/>
          <p:cNvSpPr txBox="1">
            <a:spLocks noGrp="1"/>
          </p:cNvSpPr>
          <p:nvPr>
            <p:ph type="title"/>
          </p:nvPr>
        </p:nvSpPr>
        <p:spPr>
          <a:xfrm>
            <a:off x="661875" y="392575"/>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 </a:t>
            </a:r>
            <a:r>
              <a:rPr lang="en" dirty="0"/>
              <a:t>OBJETIVO GENERAL</a:t>
            </a:r>
            <a:endParaRPr dirty="0"/>
          </a:p>
        </p:txBody>
      </p:sp>
      <p:sp>
        <p:nvSpPr>
          <p:cNvPr id="335" name="Google Shape;335;p24"/>
          <p:cNvSpPr txBox="1">
            <a:spLocks noGrp="1"/>
          </p:cNvSpPr>
          <p:nvPr>
            <p:ph type="body" idx="1"/>
          </p:nvPr>
        </p:nvSpPr>
        <p:spPr>
          <a:xfrm>
            <a:off x="750925" y="1787700"/>
            <a:ext cx="3688500" cy="3293100"/>
          </a:xfrm>
          <a:prstGeom prst="rect">
            <a:avLst/>
          </a:prstGeom>
        </p:spPr>
        <p:txBody>
          <a:bodyPr spcFirstLastPara="1" wrap="square" lIns="91425" tIns="91425" rIns="91425" bIns="91425" anchor="ctr" anchorCtr="0">
            <a:noAutofit/>
          </a:bodyPr>
          <a:lstStyle/>
          <a:p>
            <a:pPr marL="0" lvl="0" indent="0" algn="ctr" rtl="0">
              <a:lnSpc>
                <a:spcPct val="115000"/>
              </a:lnSpc>
              <a:spcBef>
                <a:spcPts val="700"/>
              </a:spcBef>
              <a:spcAft>
                <a:spcPts val="0"/>
              </a:spcAft>
              <a:buNone/>
            </a:pPr>
            <a:r>
              <a:rPr lang="en" sz="1800" dirty="0">
                <a:solidFill>
                  <a:schemeClr val="dk1"/>
                </a:solidFill>
                <a:latin typeface="Roboto Condensed"/>
                <a:ea typeface="Roboto Condensed"/>
                <a:cs typeface="Roboto Condensed"/>
                <a:sym typeface="Roboto Condensed"/>
              </a:rPr>
              <a:t>Revitalizar y fomentar la identidad, vocación y misión del matrimonio y la familia en el Ecuador, a la luz del Proyecto de Dios; para que, siendo evangelizada y evangelizadora, se comprometa en la misión de la Iglesia y en la construcción de una nueva sociedad al servicio de la persona y del bien común, fundada en la verdad y en el amor.</a:t>
            </a:r>
            <a:endParaRPr sz="1800" dirty="0">
              <a:solidFill>
                <a:schemeClr val="dk1"/>
              </a:solidFill>
              <a:latin typeface="Roboto Condensed"/>
              <a:ea typeface="Roboto Condensed"/>
              <a:cs typeface="Roboto Condensed"/>
              <a:sym typeface="Roboto Condensed"/>
            </a:endParaRPr>
          </a:p>
          <a:p>
            <a:pPr marL="0" lvl="0" indent="0" algn="l" rtl="0">
              <a:spcBef>
                <a:spcPts val="600"/>
              </a:spcBef>
              <a:spcAft>
                <a:spcPts val="1000"/>
              </a:spcAft>
              <a:buNone/>
            </a:pPr>
            <a:endParaRPr dirty="0"/>
          </a:p>
        </p:txBody>
      </p:sp>
      <p:pic>
        <p:nvPicPr>
          <p:cNvPr id="336" name="Google Shape;336;p24"/>
          <p:cNvPicPr preferRelativeResize="0"/>
          <p:nvPr/>
        </p:nvPicPr>
        <p:blipFill rotWithShape="1">
          <a:blip r:embed="rId3">
            <a:alphaModFix/>
          </a:blip>
          <a:srcRect l="16676" r="16670"/>
          <a:stretch/>
        </p:blipFill>
        <p:spPr>
          <a:xfrm>
            <a:off x="4905300" y="513300"/>
            <a:ext cx="4238700" cy="4248000"/>
          </a:xfrm>
          <a:prstGeom prst="diamond">
            <a:avLst/>
          </a:prstGeom>
          <a:noFill/>
          <a:ln>
            <a:noFill/>
          </a:ln>
        </p:spPr>
      </p:pic>
      <p:sp>
        <p:nvSpPr>
          <p:cNvPr id="337" name="Google Shape;337;p2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grpSp>
        <p:nvGrpSpPr>
          <p:cNvPr id="338" name="Google Shape;338;p24"/>
          <p:cNvGrpSpPr/>
          <p:nvPr/>
        </p:nvGrpSpPr>
        <p:grpSpPr>
          <a:xfrm>
            <a:off x="471177" y="527924"/>
            <a:ext cx="519651" cy="495502"/>
            <a:chOff x="5961125" y="1623900"/>
            <a:chExt cx="427450" cy="448175"/>
          </a:xfrm>
        </p:grpSpPr>
        <p:sp>
          <p:nvSpPr>
            <p:cNvPr id="339" name="Google Shape;339;p24"/>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4"/>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4"/>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4"/>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4"/>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4"/>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4"/>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5">
                                            <p:txEl>
                                              <p:pRg st="0" end="0"/>
                                            </p:txEl>
                                          </p:spTgt>
                                        </p:tgtEl>
                                        <p:attrNameLst>
                                          <p:attrName>style.visibility</p:attrName>
                                        </p:attrNameLst>
                                      </p:cBhvr>
                                      <p:to>
                                        <p:strVal val="visible"/>
                                      </p:to>
                                    </p:set>
                                    <p:animEffect transition="in" filter="fade">
                                      <p:cBhvr>
                                        <p:cTn id="7" dur="1000"/>
                                        <p:tgtEl>
                                          <p:spTgt spid="3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5">
                                            <p:txEl>
                                              <p:pRg st="1" end="1"/>
                                            </p:txEl>
                                          </p:spTgt>
                                        </p:tgtEl>
                                        <p:attrNameLst>
                                          <p:attrName>style.visibility</p:attrName>
                                        </p:attrNameLst>
                                      </p:cBhvr>
                                      <p:to>
                                        <p:strVal val="visible"/>
                                      </p:to>
                                    </p:set>
                                    <p:animEffect transition="in" filter="fade">
                                      <p:cBhvr>
                                        <p:cTn id="12" dur="1000"/>
                                        <p:tgtEl>
                                          <p:spTgt spid="3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OBJETIVOS ESPECÍFICOS</a:t>
            </a:r>
            <a:endParaRPr lang="es-ES" dirty="0"/>
          </a:p>
        </p:txBody>
      </p:sp>
      <p:sp>
        <p:nvSpPr>
          <p:cNvPr id="3" name="Marcador de texto 2"/>
          <p:cNvSpPr>
            <a:spLocks noGrp="1"/>
          </p:cNvSpPr>
          <p:nvPr>
            <p:ph type="body" idx="1"/>
          </p:nvPr>
        </p:nvSpPr>
        <p:spPr>
          <a:xfrm>
            <a:off x="409315" y="1501062"/>
            <a:ext cx="8301755" cy="3391666"/>
          </a:xfrm>
        </p:spPr>
        <p:txBody>
          <a:bodyPr/>
          <a:lstStyle/>
          <a:p>
            <a:pPr lvl="0"/>
            <a:endParaRPr lang="es-ES_tradnl" dirty="0" smtClean="0">
              <a:solidFill>
                <a:srgbClr val="000000"/>
              </a:solidFill>
              <a:latin typeface="Roboto Condensed"/>
              <a:ea typeface="Roboto Condensed"/>
              <a:cs typeface="Roboto Condensed"/>
              <a:sym typeface="Roboto Condensed"/>
            </a:endParaRPr>
          </a:p>
          <a:p>
            <a:pPr lvl="0"/>
            <a:endParaRPr lang="es-ES_tradnl" dirty="0">
              <a:solidFill>
                <a:srgbClr val="000000"/>
              </a:solidFill>
              <a:latin typeface="Roboto Condensed"/>
              <a:ea typeface="Roboto Condensed"/>
              <a:cs typeface="Roboto Condensed"/>
              <a:sym typeface="Roboto Condensed"/>
            </a:endParaRPr>
          </a:p>
          <a:p>
            <a:pPr lvl="0"/>
            <a:r>
              <a:rPr lang="en" dirty="0" smtClean="0">
                <a:solidFill>
                  <a:srgbClr val="000000"/>
                </a:solidFill>
                <a:latin typeface="Roboto Condensed"/>
                <a:ea typeface="Roboto Condensed"/>
                <a:cs typeface="Roboto Condensed"/>
                <a:sym typeface="Roboto Condensed"/>
              </a:rPr>
              <a:t>Analizar </a:t>
            </a:r>
            <a:r>
              <a:rPr lang="en" dirty="0">
                <a:solidFill>
                  <a:srgbClr val="000000"/>
                </a:solidFill>
                <a:latin typeface="Roboto Condensed"/>
                <a:ea typeface="Roboto Condensed"/>
                <a:cs typeface="Roboto Condensed"/>
                <a:sym typeface="Roboto Condensed"/>
              </a:rPr>
              <a:t>a la luz del Evangelio la realidad que enfrenta el matrimonio y la familia en el Ecuador y sus desafíos en los ámbitos afectivo y relacional –conyugal, paternidad, maternidad, filiación y fraternidad–; además en lo referente al derecho a la vida, educación, trabajo, economía, ecología, tiempo libre, tecnologías </a:t>
            </a:r>
            <a:r>
              <a:rPr lang="en" dirty="0" smtClean="0">
                <a:solidFill>
                  <a:srgbClr val="000000"/>
                </a:solidFill>
                <a:latin typeface="Roboto Condensed"/>
                <a:ea typeface="Roboto Condensed"/>
                <a:cs typeface="Roboto Condensed"/>
                <a:sym typeface="Roboto Condensed"/>
              </a:rPr>
              <a:t>y</a:t>
            </a:r>
            <a:r>
              <a:rPr lang="es-ES_tradnl" dirty="0" smtClean="0">
                <a:solidFill>
                  <a:srgbClr val="000000"/>
                </a:solidFill>
                <a:latin typeface="Roboto Condensed"/>
                <a:ea typeface="Roboto Condensed"/>
                <a:cs typeface="Roboto Condensed"/>
                <a:sym typeface="Roboto Condensed"/>
              </a:rPr>
              <a:t> libertad religiosa.</a:t>
            </a:r>
            <a:r>
              <a:rPr lang="en" dirty="0" smtClean="0">
                <a:solidFill>
                  <a:srgbClr val="FFFFFF"/>
                </a:solidFill>
                <a:latin typeface="Roboto Condensed"/>
                <a:ea typeface="Roboto Condensed"/>
                <a:cs typeface="Roboto Condensed"/>
                <a:sym typeface="Roboto Condensed"/>
              </a:rPr>
              <a:t> </a:t>
            </a:r>
            <a:r>
              <a:rPr lang="en" dirty="0">
                <a:solidFill>
                  <a:srgbClr val="FFFFFF"/>
                </a:solidFill>
                <a:latin typeface="Roboto Condensed"/>
                <a:ea typeface="Roboto Condensed"/>
                <a:cs typeface="Roboto Condensed"/>
                <a:sym typeface="Roboto Condensed"/>
              </a:rPr>
              <a:t>libertad religiosa.</a:t>
            </a: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15</a:t>
            </a:fld>
            <a:endParaRPr lang="tr-TR"/>
          </a:p>
        </p:txBody>
      </p:sp>
      <p:sp>
        <p:nvSpPr>
          <p:cNvPr id="5" name="Flecha cuádruple 4"/>
          <p:cNvSpPr/>
          <p:nvPr/>
        </p:nvSpPr>
        <p:spPr>
          <a:xfrm>
            <a:off x="692688" y="640312"/>
            <a:ext cx="429007" cy="346399"/>
          </a:xfrm>
          <a:prstGeom prst="quadArrow">
            <a:avLst>
              <a:gd name="adj1" fmla="val 22500"/>
              <a:gd name="adj2" fmla="val 14456"/>
              <a:gd name="adj3" fmla="val 22500"/>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b="1" dirty="0"/>
          </a:p>
        </p:txBody>
      </p:sp>
      <p:sp>
        <p:nvSpPr>
          <p:cNvPr id="6" name="Google Shape;352;p25"/>
          <p:cNvSpPr txBox="1"/>
          <p:nvPr/>
        </p:nvSpPr>
        <p:spPr>
          <a:xfrm>
            <a:off x="984492" y="1639856"/>
            <a:ext cx="5079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solidFill>
                  <a:srgbClr val="FF9900"/>
                </a:solidFill>
              </a:rPr>
              <a:t>1</a:t>
            </a:r>
            <a:r>
              <a:rPr lang="es-ES_tradnl" sz="2400" dirty="0" smtClean="0">
                <a:solidFill>
                  <a:srgbClr val="FF9900"/>
                </a:solidFill>
              </a:rPr>
              <a:t>.</a:t>
            </a:r>
          </a:p>
          <a:p>
            <a:pPr marL="0" lvl="0" indent="0" algn="l" rtl="0">
              <a:spcBef>
                <a:spcPts val="0"/>
              </a:spcBef>
              <a:spcAft>
                <a:spcPts val="0"/>
              </a:spcAft>
              <a:buNone/>
            </a:pPr>
            <a:r>
              <a:rPr lang="en" sz="2400" dirty="0" smtClean="0">
                <a:solidFill>
                  <a:srgbClr val="FF9900"/>
                </a:solidFill>
              </a:rPr>
              <a:t>.</a:t>
            </a:r>
            <a:endParaRPr sz="2400" dirty="0">
              <a:solidFill>
                <a:srgbClr val="FF9900"/>
              </a:solidFill>
            </a:endParaRPr>
          </a:p>
        </p:txBody>
      </p:sp>
      <p:sp>
        <p:nvSpPr>
          <p:cNvPr id="7" name="Google Shape;353;p25"/>
          <p:cNvSpPr txBox="1"/>
          <p:nvPr/>
        </p:nvSpPr>
        <p:spPr>
          <a:xfrm>
            <a:off x="1548775" y="1681843"/>
            <a:ext cx="21081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800" b="1" dirty="0" smtClean="0">
                <a:solidFill>
                  <a:srgbClr val="FFFFFF"/>
                </a:solidFill>
                <a:latin typeface="Roboto Condensed"/>
                <a:ea typeface="Roboto Condensed"/>
                <a:cs typeface="Roboto Condensed"/>
                <a:sym typeface="Roboto Condensed"/>
              </a:rPr>
              <a:t>✅ </a:t>
            </a:r>
            <a:r>
              <a:rPr lang="en" sz="1800" b="1" dirty="0" smtClean="0">
                <a:latin typeface="Roboto Condensed"/>
                <a:ea typeface="Roboto Condensed"/>
                <a:cs typeface="Roboto Condensed"/>
                <a:sym typeface="Roboto Condensed"/>
              </a:rPr>
              <a:t>CO</a:t>
            </a:r>
            <a:r>
              <a:rPr lang="es-ES_tradnl" sz="1800" b="1" dirty="0" smtClean="0">
                <a:latin typeface="Roboto Condensed"/>
                <a:ea typeface="Roboto Condensed"/>
                <a:cs typeface="Roboto Condensed"/>
                <a:sym typeface="Roboto Condensed"/>
              </a:rPr>
              <a:t>N</a:t>
            </a:r>
            <a:r>
              <a:rPr lang="en" sz="1800" b="1" dirty="0" smtClean="0">
                <a:latin typeface="Roboto Condensed"/>
                <a:ea typeface="Roboto Condensed"/>
                <a:cs typeface="Roboto Condensed"/>
                <a:sym typeface="Roboto Condensed"/>
              </a:rPr>
              <a:t>TEMPLAR</a:t>
            </a:r>
            <a:endParaRPr dirty="0"/>
          </a:p>
        </p:txBody>
      </p:sp>
    </p:spTree>
    <p:extLst>
      <p:ext uri="{BB962C8B-B14F-4D97-AF65-F5344CB8AC3E}">
        <p14:creationId xmlns:p14="http://schemas.microsoft.com/office/powerpoint/2010/main" val="410613178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OBJETIVOS ESPECÍFICOS</a:t>
            </a:r>
            <a:r>
              <a:rPr lang="mr-IN" dirty="0" smtClean="0"/>
              <a:t>…</a:t>
            </a:r>
            <a:r>
              <a:rPr lang="es-ES" dirty="0" smtClean="0"/>
              <a:t> </a:t>
            </a:r>
            <a:endParaRPr lang="es-ES" dirty="0"/>
          </a:p>
        </p:txBody>
      </p:sp>
      <p:sp>
        <p:nvSpPr>
          <p:cNvPr id="3" name="Marcador de texto 2"/>
          <p:cNvSpPr>
            <a:spLocks noGrp="1"/>
          </p:cNvSpPr>
          <p:nvPr>
            <p:ph type="body" idx="1"/>
          </p:nvPr>
        </p:nvSpPr>
        <p:spPr>
          <a:xfrm>
            <a:off x="283372" y="1327350"/>
            <a:ext cx="8049869" cy="3145500"/>
          </a:xfrm>
        </p:spPr>
        <p:txBody>
          <a:bodyPr/>
          <a:lstStyle/>
          <a:p>
            <a:pPr lvl="0"/>
            <a:endParaRPr lang="es-ES_tradnl" sz="1800" dirty="0" smtClean="0">
              <a:solidFill>
                <a:srgbClr val="000000"/>
              </a:solidFill>
              <a:latin typeface="Roboto Condensed"/>
              <a:ea typeface="Roboto Condensed"/>
              <a:cs typeface="Roboto Condensed"/>
              <a:sym typeface="Roboto Condensed"/>
            </a:endParaRPr>
          </a:p>
          <a:p>
            <a:pPr lvl="0"/>
            <a:endParaRPr lang="es-ES_tradnl" sz="1800" dirty="0">
              <a:solidFill>
                <a:srgbClr val="000000"/>
              </a:solidFill>
              <a:latin typeface="Roboto Condensed"/>
              <a:ea typeface="Roboto Condensed"/>
              <a:cs typeface="Roboto Condensed"/>
              <a:sym typeface="Roboto Condensed"/>
            </a:endParaRPr>
          </a:p>
          <a:p>
            <a:pPr lvl="0"/>
            <a:endParaRPr lang="es-ES_tradnl" sz="1800" dirty="0" smtClean="0">
              <a:solidFill>
                <a:srgbClr val="000000"/>
              </a:solidFill>
              <a:latin typeface="Roboto Condensed"/>
              <a:ea typeface="Roboto Condensed"/>
              <a:cs typeface="Roboto Condensed"/>
              <a:sym typeface="Roboto Condensed"/>
            </a:endParaRPr>
          </a:p>
          <a:p>
            <a:pPr lvl="0"/>
            <a:endParaRPr lang="es-ES_tradnl" sz="1800" dirty="0" smtClean="0">
              <a:solidFill>
                <a:srgbClr val="000000"/>
              </a:solidFill>
              <a:latin typeface="Roboto Condensed"/>
              <a:ea typeface="Roboto Condensed"/>
              <a:cs typeface="Roboto Condensed"/>
              <a:sym typeface="Roboto Condensed"/>
            </a:endParaRPr>
          </a:p>
          <a:p>
            <a:pPr lvl="0"/>
            <a:r>
              <a:rPr lang="en" sz="1800" dirty="0" smtClean="0">
                <a:solidFill>
                  <a:srgbClr val="000000"/>
                </a:solidFill>
                <a:latin typeface="Roboto Condensed"/>
                <a:ea typeface="Roboto Condensed"/>
                <a:cs typeface="Roboto Condensed"/>
                <a:sym typeface="Roboto Condensed"/>
              </a:rPr>
              <a:t>Profundizar </a:t>
            </a:r>
            <a:r>
              <a:rPr lang="en" sz="1800" dirty="0">
                <a:solidFill>
                  <a:srgbClr val="000000"/>
                </a:solidFill>
                <a:latin typeface="Roboto Condensed"/>
                <a:ea typeface="Roboto Condensed"/>
                <a:cs typeface="Roboto Condensed"/>
                <a:sym typeface="Roboto Condensed"/>
              </a:rPr>
              <a:t>en la identidad, vocación y misión del matrimonio y la familia a la luz del proyecto de Dios y del </a:t>
            </a:r>
            <a:r>
              <a:rPr lang="es-ES_tradnl" sz="1800" dirty="0" smtClean="0">
                <a:solidFill>
                  <a:srgbClr val="000000"/>
                </a:solidFill>
                <a:latin typeface="Roboto Condensed"/>
                <a:ea typeface="Roboto Condensed"/>
                <a:cs typeface="Roboto Condensed"/>
                <a:sym typeface="Roboto Condensed"/>
              </a:rPr>
              <a:t>M</a:t>
            </a:r>
            <a:r>
              <a:rPr lang="en" sz="1800" dirty="0" smtClean="0">
                <a:solidFill>
                  <a:srgbClr val="000000"/>
                </a:solidFill>
                <a:latin typeface="Roboto Condensed"/>
                <a:ea typeface="Roboto Condensed"/>
                <a:cs typeface="Roboto Condensed"/>
                <a:sym typeface="Roboto Condensed"/>
              </a:rPr>
              <a:t>agisterio </a:t>
            </a:r>
            <a:r>
              <a:rPr lang="en" sz="1800" dirty="0">
                <a:solidFill>
                  <a:srgbClr val="000000"/>
                </a:solidFill>
                <a:latin typeface="Roboto Condensed"/>
                <a:ea typeface="Roboto Condensed"/>
                <a:cs typeface="Roboto Condensed"/>
                <a:sym typeface="Roboto Condensed"/>
              </a:rPr>
              <a:t>de la Iglesia</a:t>
            </a:r>
            <a:r>
              <a:rPr lang="en" sz="1800" dirty="0" smtClean="0">
                <a:solidFill>
                  <a:srgbClr val="000000"/>
                </a:solidFill>
                <a:latin typeface="Roboto Condensed"/>
                <a:ea typeface="Roboto Condensed"/>
                <a:cs typeface="Roboto Condensed"/>
                <a:sym typeface="Roboto Condensed"/>
              </a:rPr>
              <a:t>.</a:t>
            </a:r>
            <a:endParaRPr lang="es-ES_tradnl" sz="1800" dirty="0" smtClean="0">
              <a:solidFill>
                <a:srgbClr val="000000"/>
              </a:solidFill>
              <a:latin typeface="Roboto Condensed"/>
              <a:ea typeface="Roboto Condensed"/>
              <a:cs typeface="Roboto Condensed"/>
              <a:sym typeface="Roboto Condensed"/>
            </a:endParaRPr>
          </a:p>
          <a:p>
            <a:r>
              <a:rPr lang="es-ES_tradnl" sz="1800" dirty="0">
                <a:solidFill>
                  <a:srgbClr val="000000"/>
                </a:solidFill>
                <a:latin typeface="Roboto Condensed"/>
                <a:ea typeface="Roboto Condensed"/>
                <a:cs typeface="Roboto Condensed"/>
                <a:sym typeface="Roboto Condensed"/>
              </a:rPr>
              <a:t>Concienciar a la familia cristiana en el Ecuador sobre el valor y la belleza del matrimonio, para que asuma un compromiso transformador en la realidad concreta en la que vive, y sea un gestor de cambio de la realidad económica, política, social y cultural, a la luz de la Doctrina Social de la Iglesia</a:t>
            </a:r>
            <a:r>
              <a:rPr lang="es-ES_tradnl" sz="1800" dirty="0" smtClean="0">
                <a:solidFill>
                  <a:srgbClr val="000000"/>
                </a:solidFill>
                <a:latin typeface="Roboto Condensed"/>
                <a:ea typeface="Roboto Condensed"/>
                <a:cs typeface="Roboto Condensed"/>
                <a:sym typeface="Roboto Condensed"/>
              </a:rPr>
              <a:t>.</a:t>
            </a:r>
          </a:p>
          <a:p>
            <a:endParaRPr lang="es-ES_tradnl" sz="1600" dirty="0">
              <a:solidFill>
                <a:srgbClr val="000000"/>
              </a:solidFill>
              <a:latin typeface="Roboto Condensed"/>
              <a:ea typeface="Roboto Condensed"/>
              <a:cs typeface="Roboto Condensed"/>
              <a:sym typeface="Roboto Condensed"/>
            </a:endParaRPr>
          </a:p>
          <a:p>
            <a:pPr lvl="0"/>
            <a:endParaRPr lang="en" sz="1800" dirty="0">
              <a:solidFill>
                <a:srgbClr val="000000"/>
              </a:solidFill>
              <a:latin typeface="Roboto Condensed"/>
              <a:ea typeface="Roboto Condensed"/>
              <a:cs typeface="Roboto Condensed"/>
              <a:sym typeface="Roboto Condensed"/>
            </a:endParaRP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16</a:t>
            </a:fld>
            <a:endParaRPr lang="tr-TR"/>
          </a:p>
        </p:txBody>
      </p:sp>
      <p:sp>
        <p:nvSpPr>
          <p:cNvPr id="5" name="Google Shape;356;p25"/>
          <p:cNvSpPr txBox="1"/>
          <p:nvPr/>
        </p:nvSpPr>
        <p:spPr>
          <a:xfrm>
            <a:off x="1349366" y="1482401"/>
            <a:ext cx="21081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latin typeface="Roboto Condensed"/>
                <a:ea typeface="Roboto Condensed"/>
                <a:cs typeface="Roboto Condensed"/>
                <a:sym typeface="Roboto Condensed"/>
              </a:rPr>
              <a:t>✅ </a:t>
            </a:r>
            <a:r>
              <a:rPr lang="en" sz="1800" b="1" dirty="0" smtClean="0">
                <a:latin typeface="Roboto Condensed"/>
                <a:ea typeface="Roboto Condensed"/>
                <a:cs typeface="Roboto Condensed"/>
                <a:sym typeface="Roboto Condensed"/>
              </a:rPr>
              <a:t> DISCERNIR</a:t>
            </a:r>
            <a:endParaRPr dirty="0"/>
          </a:p>
        </p:txBody>
      </p:sp>
      <p:sp>
        <p:nvSpPr>
          <p:cNvPr id="6" name="Google Shape;355;p25"/>
          <p:cNvSpPr txBox="1"/>
          <p:nvPr/>
        </p:nvSpPr>
        <p:spPr>
          <a:xfrm>
            <a:off x="932015" y="1377432"/>
            <a:ext cx="5079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rgbClr val="FF9900"/>
                </a:solidFill>
              </a:rPr>
              <a:t>2.</a:t>
            </a:r>
            <a:endParaRPr sz="2400" dirty="0">
              <a:solidFill>
                <a:srgbClr val="FF9900"/>
              </a:solidFill>
            </a:endParaRPr>
          </a:p>
        </p:txBody>
      </p:sp>
      <p:sp>
        <p:nvSpPr>
          <p:cNvPr id="7" name="Flecha cuádruple 6"/>
          <p:cNvSpPr/>
          <p:nvPr/>
        </p:nvSpPr>
        <p:spPr>
          <a:xfrm>
            <a:off x="692688" y="640312"/>
            <a:ext cx="429007" cy="346399"/>
          </a:xfrm>
          <a:prstGeom prst="quadArrow">
            <a:avLst>
              <a:gd name="adj1" fmla="val 22500"/>
              <a:gd name="adj2" fmla="val 14456"/>
              <a:gd name="adj3" fmla="val 22500"/>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b="1" dirty="0"/>
          </a:p>
        </p:txBody>
      </p:sp>
    </p:spTree>
    <p:extLst>
      <p:ext uri="{BB962C8B-B14F-4D97-AF65-F5344CB8AC3E}">
        <p14:creationId xmlns:p14="http://schemas.microsoft.com/office/powerpoint/2010/main" val="273582947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OBJETIVOS ESPECÍFICOS</a:t>
            </a:r>
            <a:r>
              <a:rPr lang="mr-IN" dirty="0" smtClean="0"/>
              <a:t>…</a:t>
            </a:r>
            <a:endParaRPr lang="es-ES" dirty="0"/>
          </a:p>
        </p:txBody>
      </p:sp>
      <p:sp>
        <p:nvSpPr>
          <p:cNvPr id="3" name="Marcador de texto 2"/>
          <p:cNvSpPr>
            <a:spLocks noGrp="1"/>
          </p:cNvSpPr>
          <p:nvPr>
            <p:ph type="body" idx="1"/>
          </p:nvPr>
        </p:nvSpPr>
        <p:spPr>
          <a:xfrm>
            <a:off x="325354" y="1327350"/>
            <a:ext cx="8469678" cy="3574720"/>
          </a:xfrm>
        </p:spPr>
        <p:txBody>
          <a:bodyPr/>
          <a:lstStyle/>
          <a:p>
            <a:pPr lvl="0"/>
            <a:endParaRPr lang="es-ES_tradnl" sz="1600" dirty="0" smtClean="0">
              <a:solidFill>
                <a:srgbClr val="000000"/>
              </a:solidFill>
              <a:latin typeface="Roboto Condensed"/>
              <a:ea typeface="Roboto Condensed"/>
              <a:cs typeface="Roboto Condensed"/>
              <a:sym typeface="Roboto Condensed"/>
            </a:endParaRPr>
          </a:p>
          <a:p>
            <a:pPr lvl="0"/>
            <a:endParaRPr lang="es-ES_tradnl" sz="1400" dirty="0">
              <a:solidFill>
                <a:srgbClr val="000000"/>
              </a:solidFill>
              <a:latin typeface="Roboto Condensed"/>
              <a:ea typeface="Roboto Condensed"/>
              <a:cs typeface="Roboto Condensed"/>
              <a:sym typeface="Roboto Condensed"/>
            </a:endParaRPr>
          </a:p>
          <a:p>
            <a:pPr lvl="0"/>
            <a:endParaRPr lang="es-ES_tradnl" sz="1400" dirty="0" smtClean="0">
              <a:solidFill>
                <a:srgbClr val="000000"/>
              </a:solidFill>
              <a:latin typeface="Roboto Condensed"/>
              <a:ea typeface="Roboto Condensed"/>
              <a:cs typeface="Roboto Condensed"/>
              <a:sym typeface="Roboto Condensed"/>
            </a:endParaRPr>
          </a:p>
          <a:p>
            <a:pPr lvl="0"/>
            <a:endParaRPr lang="es-ES_tradnl" sz="1400" dirty="0" smtClean="0">
              <a:solidFill>
                <a:srgbClr val="000000"/>
              </a:solidFill>
              <a:latin typeface="Roboto Condensed"/>
              <a:ea typeface="Roboto Condensed"/>
              <a:cs typeface="Roboto Condensed"/>
              <a:sym typeface="Roboto Condensed"/>
            </a:endParaRPr>
          </a:p>
          <a:p>
            <a:pPr lvl="0"/>
            <a:endParaRPr lang="es-ES_tradnl" sz="1400" dirty="0">
              <a:solidFill>
                <a:srgbClr val="000000"/>
              </a:solidFill>
              <a:latin typeface="Roboto Condensed"/>
              <a:ea typeface="Roboto Condensed"/>
              <a:cs typeface="Roboto Condensed"/>
              <a:sym typeface="Roboto Condensed"/>
            </a:endParaRPr>
          </a:p>
          <a:p>
            <a:pPr lvl="0"/>
            <a:r>
              <a:rPr lang="en" sz="1400" dirty="0" smtClean="0">
                <a:solidFill>
                  <a:srgbClr val="000000"/>
                </a:solidFill>
                <a:latin typeface="Roboto Condensed"/>
                <a:ea typeface="Roboto Condensed"/>
                <a:cs typeface="Roboto Condensed"/>
                <a:sym typeface="Roboto Condensed"/>
              </a:rPr>
              <a:t>Establecer </a:t>
            </a:r>
            <a:r>
              <a:rPr lang="en" sz="1400" dirty="0">
                <a:solidFill>
                  <a:srgbClr val="000000"/>
                </a:solidFill>
                <a:latin typeface="Roboto Condensed"/>
                <a:ea typeface="Roboto Condensed"/>
                <a:cs typeface="Roboto Condensed"/>
                <a:sym typeface="Roboto Condensed"/>
              </a:rPr>
              <a:t>estrategias y generar subsidios para los encuentros y formación, que nos ayuden a vivir el Evangelio en medio de nuestras realidades sociales, laborales, culturales, académicas, políticas, medio ambientales y pastorales</a:t>
            </a:r>
            <a:r>
              <a:rPr lang="en" sz="1400" dirty="0" smtClean="0">
                <a:solidFill>
                  <a:srgbClr val="000000"/>
                </a:solidFill>
                <a:latin typeface="Roboto Condensed"/>
                <a:ea typeface="Roboto Condensed"/>
                <a:cs typeface="Roboto Condensed"/>
                <a:sym typeface="Roboto Condensed"/>
              </a:rPr>
              <a:t>.</a:t>
            </a:r>
            <a:endParaRPr lang="es-ES_tradnl" sz="1400" dirty="0" smtClean="0">
              <a:solidFill>
                <a:srgbClr val="000000"/>
              </a:solidFill>
              <a:latin typeface="Roboto Condensed"/>
              <a:ea typeface="Roboto Condensed"/>
              <a:cs typeface="Roboto Condensed"/>
              <a:sym typeface="Roboto Condensed"/>
            </a:endParaRPr>
          </a:p>
          <a:p>
            <a:r>
              <a:rPr lang="es-ES_tradnl" sz="1400" dirty="0">
                <a:solidFill>
                  <a:srgbClr val="000000"/>
                </a:solidFill>
                <a:latin typeface="Roboto Condensed"/>
                <a:ea typeface="Roboto Condensed"/>
                <a:cs typeface="Roboto Condensed"/>
                <a:sym typeface="Roboto Condensed"/>
              </a:rPr>
              <a:t>Crear, fortalecer y renovar equipos de pastoral familiar en las jurisdicciones para asumir nuevos retos y compromisos pastorales a favor del matrimonio y la familia cristiana a la luz de la Palabra de </a:t>
            </a:r>
            <a:r>
              <a:rPr lang="es-ES_tradnl" sz="1400" dirty="0" smtClean="0">
                <a:solidFill>
                  <a:srgbClr val="000000"/>
                </a:solidFill>
                <a:latin typeface="Roboto Condensed"/>
                <a:ea typeface="Roboto Condensed"/>
                <a:cs typeface="Roboto Condensed"/>
                <a:sym typeface="Roboto Condensed"/>
              </a:rPr>
              <a:t>Dios y </a:t>
            </a:r>
            <a:r>
              <a:rPr lang="es-ES_tradnl" sz="1400" dirty="0">
                <a:solidFill>
                  <a:srgbClr val="000000"/>
                </a:solidFill>
                <a:latin typeface="Roboto Condensed"/>
                <a:ea typeface="Roboto Condensed"/>
                <a:cs typeface="Roboto Condensed"/>
                <a:sym typeface="Roboto Condensed"/>
              </a:rPr>
              <a:t>el </a:t>
            </a:r>
            <a:r>
              <a:rPr lang="es-ES_tradnl" sz="1400" dirty="0" smtClean="0">
                <a:solidFill>
                  <a:srgbClr val="000000"/>
                </a:solidFill>
                <a:latin typeface="Roboto Condensed"/>
                <a:ea typeface="Roboto Condensed"/>
                <a:cs typeface="Roboto Condensed"/>
                <a:sym typeface="Roboto Condensed"/>
              </a:rPr>
              <a:t>Magisterio </a:t>
            </a:r>
            <a:r>
              <a:rPr lang="es-ES_tradnl" sz="1400" dirty="0">
                <a:solidFill>
                  <a:srgbClr val="000000"/>
                </a:solidFill>
                <a:latin typeface="Roboto Condensed"/>
                <a:ea typeface="Roboto Condensed"/>
                <a:cs typeface="Roboto Condensed"/>
                <a:sym typeface="Roboto Condensed"/>
              </a:rPr>
              <a:t>de la Iglesia</a:t>
            </a:r>
            <a:r>
              <a:rPr lang="es-ES_tradnl" sz="1400" dirty="0" smtClean="0">
                <a:solidFill>
                  <a:srgbClr val="000000"/>
                </a:solidFill>
                <a:latin typeface="Roboto Condensed"/>
                <a:ea typeface="Roboto Condensed"/>
                <a:cs typeface="Roboto Condensed"/>
                <a:sym typeface="Roboto Condensed"/>
              </a:rPr>
              <a:t>.</a:t>
            </a:r>
          </a:p>
          <a:p>
            <a:pPr lvl="0"/>
            <a:r>
              <a:rPr lang="es-ES_tradnl" sz="1400" dirty="0">
                <a:solidFill>
                  <a:srgbClr val="000000"/>
                </a:solidFill>
                <a:latin typeface="Roboto Condensed"/>
                <a:ea typeface="Roboto Condensed"/>
                <a:cs typeface="Roboto Condensed"/>
                <a:sym typeface="Roboto Condensed"/>
              </a:rPr>
              <a:t>Comprometer a empresas e instituciones privadas, al igual que a entes gubernamentales a nivel nacional y </a:t>
            </a:r>
            <a:r>
              <a:rPr lang="es-ES_tradnl" sz="1400" dirty="0" smtClean="0">
                <a:solidFill>
                  <a:srgbClr val="000000"/>
                </a:solidFill>
                <a:latin typeface="Roboto Condensed"/>
                <a:ea typeface="Roboto Condensed"/>
                <a:cs typeface="Roboto Condensed"/>
                <a:sym typeface="Roboto Condensed"/>
              </a:rPr>
              <a:t>local, </a:t>
            </a:r>
            <a:r>
              <a:rPr lang="es-ES_tradnl" sz="1400" dirty="0">
                <a:solidFill>
                  <a:srgbClr val="000000"/>
                </a:solidFill>
                <a:latin typeface="Roboto Condensed"/>
                <a:ea typeface="Roboto Condensed"/>
                <a:cs typeface="Roboto Condensed"/>
                <a:sym typeface="Roboto Condensed"/>
              </a:rPr>
              <a:t>para fortalecer y cuidar la familia como pilar de valor insustituible en la sociedad.</a:t>
            </a:r>
          </a:p>
          <a:p>
            <a:pPr lvl="0"/>
            <a:r>
              <a:rPr lang="es-ES_tradnl" sz="1400" dirty="0">
                <a:solidFill>
                  <a:srgbClr val="000000"/>
                </a:solidFill>
                <a:latin typeface="Roboto Condensed"/>
                <a:ea typeface="Roboto Condensed"/>
                <a:cs typeface="Roboto Condensed"/>
                <a:sym typeface="Roboto Condensed"/>
              </a:rPr>
              <a:t>Anunciar el Evangelio de la familia y de la vida: exponer la riqueza de la verdad que encierra, la belleza que le es innata, el poder transformador del amor que lleva en su interior, el anuncio de una felicidad trascendente que le espera y le fortalece en el camino.</a:t>
            </a:r>
          </a:p>
          <a:p>
            <a:endParaRPr lang="es-ES_tradnl" sz="1600" dirty="0">
              <a:solidFill>
                <a:srgbClr val="000000"/>
              </a:solidFill>
              <a:latin typeface="Roboto Condensed"/>
              <a:ea typeface="Roboto Condensed"/>
              <a:cs typeface="Roboto Condensed"/>
              <a:sym typeface="Roboto Condensed"/>
            </a:endParaRPr>
          </a:p>
          <a:p>
            <a:pPr lvl="0"/>
            <a:endParaRPr lang="en" sz="1600" dirty="0">
              <a:solidFill>
                <a:srgbClr val="000000"/>
              </a:solidFill>
              <a:latin typeface="Roboto Condensed"/>
              <a:ea typeface="Roboto Condensed"/>
              <a:cs typeface="Roboto Condensed"/>
              <a:sym typeface="Roboto Condensed"/>
            </a:endParaRP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17</a:t>
            </a:fld>
            <a:endParaRPr lang="tr-TR"/>
          </a:p>
        </p:txBody>
      </p:sp>
      <p:sp>
        <p:nvSpPr>
          <p:cNvPr id="5" name="Flecha cuádruple 4"/>
          <p:cNvSpPr/>
          <p:nvPr/>
        </p:nvSpPr>
        <p:spPr>
          <a:xfrm>
            <a:off x="692688" y="640312"/>
            <a:ext cx="429007" cy="346399"/>
          </a:xfrm>
          <a:prstGeom prst="quadArrow">
            <a:avLst>
              <a:gd name="adj1" fmla="val 22500"/>
              <a:gd name="adj2" fmla="val 14456"/>
              <a:gd name="adj3" fmla="val 22500"/>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b="1" dirty="0"/>
          </a:p>
        </p:txBody>
      </p:sp>
      <p:sp>
        <p:nvSpPr>
          <p:cNvPr id="7" name="Google Shape;358;p25"/>
          <p:cNvSpPr txBox="1"/>
          <p:nvPr/>
        </p:nvSpPr>
        <p:spPr>
          <a:xfrm>
            <a:off x="795577" y="1251468"/>
            <a:ext cx="5079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rgbClr val="FF9900"/>
                </a:solidFill>
              </a:rPr>
              <a:t>3.</a:t>
            </a:r>
            <a:endParaRPr sz="2400" dirty="0">
              <a:solidFill>
                <a:srgbClr val="FF9900"/>
              </a:solidFill>
            </a:endParaRPr>
          </a:p>
        </p:txBody>
      </p:sp>
      <p:sp>
        <p:nvSpPr>
          <p:cNvPr id="8" name="Google Shape;362;p25"/>
          <p:cNvSpPr txBox="1"/>
          <p:nvPr/>
        </p:nvSpPr>
        <p:spPr>
          <a:xfrm>
            <a:off x="1149955" y="1366935"/>
            <a:ext cx="21081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FFFFFF"/>
                </a:solidFill>
                <a:latin typeface="Roboto Condensed"/>
                <a:ea typeface="Roboto Condensed"/>
                <a:cs typeface="Roboto Condensed"/>
                <a:sym typeface="Roboto Condensed"/>
              </a:rPr>
              <a:t>✅ </a:t>
            </a:r>
            <a:r>
              <a:rPr lang="en" sz="1800" b="1" dirty="0">
                <a:latin typeface="Roboto Condensed"/>
                <a:ea typeface="Roboto Condensed"/>
                <a:cs typeface="Roboto Condensed"/>
                <a:sym typeface="Roboto Condensed"/>
              </a:rPr>
              <a:t>PROPONER</a:t>
            </a:r>
            <a:endParaRPr dirty="0"/>
          </a:p>
        </p:txBody>
      </p:sp>
      <p:pic>
        <p:nvPicPr>
          <p:cNvPr id="9" name="Imagen 8"/>
          <p:cNvPicPr>
            <a:picLocks noChangeAspect="1"/>
          </p:cNvPicPr>
          <p:nvPr/>
        </p:nvPicPr>
        <p:blipFill>
          <a:blip r:embed="rId2"/>
          <a:stretch>
            <a:fillRect/>
          </a:stretch>
        </p:blipFill>
        <p:spPr>
          <a:xfrm>
            <a:off x="7430648" y="226579"/>
            <a:ext cx="1113248" cy="1448913"/>
          </a:xfrm>
          <a:prstGeom prst="rect">
            <a:avLst/>
          </a:prstGeom>
        </p:spPr>
      </p:pic>
    </p:spTree>
    <p:extLst>
      <p:ext uri="{BB962C8B-B14F-4D97-AF65-F5344CB8AC3E}">
        <p14:creationId xmlns:p14="http://schemas.microsoft.com/office/powerpoint/2010/main" val="158052629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OBJETIVOS ESPECÍFICOS</a:t>
            </a:r>
            <a:r>
              <a:rPr lang="mr-IN" dirty="0" smtClean="0"/>
              <a:t>…</a:t>
            </a:r>
            <a:endParaRPr lang="es-ES" dirty="0"/>
          </a:p>
        </p:txBody>
      </p:sp>
      <p:sp>
        <p:nvSpPr>
          <p:cNvPr id="3" name="Marcador de texto 2"/>
          <p:cNvSpPr>
            <a:spLocks noGrp="1"/>
          </p:cNvSpPr>
          <p:nvPr>
            <p:ph type="body" idx="1"/>
          </p:nvPr>
        </p:nvSpPr>
        <p:spPr>
          <a:xfrm>
            <a:off x="814274" y="1327350"/>
            <a:ext cx="4769207" cy="3145500"/>
          </a:xfrm>
        </p:spPr>
        <p:txBody>
          <a:bodyPr/>
          <a:lstStyle/>
          <a:p>
            <a:pPr lvl="0"/>
            <a:r>
              <a:rPr lang="en" dirty="0">
                <a:solidFill>
                  <a:srgbClr val="000000"/>
                </a:solidFill>
                <a:latin typeface="Roboto Condensed"/>
                <a:ea typeface="Roboto Condensed"/>
                <a:cs typeface="Roboto Condensed"/>
                <a:sym typeface="Roboto Condensed"/>
              </a:rPr>
              <a:t>Generar espacios celebrativos para la familia de acuerdo a la realidad local, teniendo como modelo la Sagrada Familia de Nazareth.</a:t>
            </a: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18</a:t>
            </a:fld>
            <a:endParaRPr lang="tr-TR"/>
          </a:p>
        </p:txBody>
      </p:sp>
      <p:sp>
        <p:nvSpPr>
          <p:cNvPr id="5" name="Flecha cuádruple 4"/>
          <p:cNvSpPr/>
          <p:nvPr/>
        </p:nvSpPr>
        <p:spPr>
          <a:xfrm>
            <a:off x="692688" y="640312"/>
            <a:ext cx="429007" cy="346399"/>
          </a:xfrm>
          <a:prstGeom prst="quadArrow">
            <a:avLst>
              <a:gd name="adj1" fmla="val 22500"/>
              <a:gd name="adj2" fmla="val 14456"/>
              <a:gd name="adj3" fmla="val 22500"/>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b="1" dirty="0"/>
          </a:p>
        </p:txBody>
      </p:sp>
      <p:sp>
        <p:nvSpPr>
          <p:cNvPr id="6" name="Google Shape;361;p25"/>
          <p:cNvSpPr txBox="1"/>
          <p:nvPr/>
        </p:nvSpPr>
        <p:spPr>
          <a:xfrm>
            <a:off x="669633" y="1261965"/>
            <a:ext cx="5079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rgbClr val="FF9900"/>
                </a:solidFill>
              </a:rPr>
              <a:t>4.</a:t>
            </a:r>
            <a:endParaRPr sz="2400" dirty="0">
              <a:solidFill>
                <a:srgbClr val="FF9900"/>
              </a:solidFill>
            </a:endParaRPr>
          </a:p>
        </p:txBody>
      </p:sp>
      <p:sp>
        <p:nvSpPr>
          <p:cNvPr id="7" name="Google Shape;362;p25"/>
          <p:cNvSpPr txBox="1"/>
          <p:nvPr/>
        </p:nvSpPr>
        <p:spPr>
          <a:xfrm>
            <a:off x="1139461" y="1356438"/>
            <a:ext cx="21081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FFFFFF"/>
                </a:solidFill>
                <a:latin typeface="Roboto Condensed"/>
                <a:ea typeface="Roboto Condensed"/>
                <a:cs typeface="Roboto Condensed"/>
                <a:sym typeface="Roboto Condensed"/>
              </a:rPr>
              <a:t>✅ </a:t>
            </a:r>
            <a:r>
              <a:rPr lang="es-ES_tradnl" sz="1800" b="1" dirty="0" smtClean="0">
                <a:latin typeface="Roboto Condensed"/>
                <a:ea typeface="Roboto Condensed"/>
                <a:cs typeface="Roboto Condensed"/>
                <a:sym typeface="Roboto Condensed"/>
              </a:rPr>
              <a:t>CELEBRAR</a:t>
            </a:r>
            <a:endParaRPr dirty="0"/>
          </a:p>
        </p:txBody>
      </p:sp>
      <p:pic>
        <p:nvPicPr>
          <p:cNvPr id="9" name="Imagen 8"/>
          <p:cNvPicPr>
            <a:picLocks noChangeAspect="1"/>
          </p:cNvPicPr>
          <p:nvPr/>
        </p:nvPicPr>
        <p:blipFill>
          <a:blip r:embed="rId2"/>
          <a:stretch>
            <a:fillRect/>
          </a:stretch>
        </p:blipFill>
        <p:spPr>
          <a:xfrm>
            <a:off x="5913116" y="1354104"/>
            <a:ext cx="2548128" cy="3082083"/>
          </a:xfrm>
          <a:prstGeom prst="rect">
            <a:avLst/>
          </a:prstGeom>
        </p:spPr>
      </p:pic>
    </p:spTree>
    <p:extLst>
      <p:ext uri="{BB962C8B-B14F-4D97-AF65-F5344CB8AC3E}">
        <p14:creationId xmlns:p14="http://schemas.microsoft.com/office/powerpoint/2010/main" val="117418187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OBJETIVOS ESPECÍFICOS</a:t>
            </a:r>
            <a:r>
              <a:rPr lang="mr-IN" dirty="0" smtClean="0"/>
              <a:t>…</a:t>
            </a:r>
            <a:endParaRPr lang="es-ES" dirty="0"/>
          </a:p>
        </p:txBody>
      </p:sp>
      <p:sp>
        <p:nvSpPr>
          <p:cNvPr id="3" name="Marcador de texto 2"/>
          <p:cNvSpPr>
            <a:spLocks noGrp="1"/>
          </p:cNvSpPr>
          <p:nvPr>
            <p:ph type="body" idx="1"/>
          </p:nvPr>
        </p:nvSpPr>
        <p:spPr>
          <a:xfrm>
            <a:off x="814275" y="1327350"/>
            <a:ext cx="4265434" cy="3145500"/>
          </a:xfrm>
        </p:spPr>
        <p:txBody>
          <a:bodyPr/>
          <a:lstStyle/>
          <a:p>
            <a:pPr lvl="0"/>
            <a:r>
              <a:rPr lang="en" dirty="0">
                <a:solidFill>
                  <a:srgbClr val="000000"/>
                </a:solidFill>
                <a:latin typeface="Roboto Condensed"/>
                <a:ea typeface="Roboto Condensed"/>
                <a:cs typeface="Roboto Condensed"/>
                <a:sym typeface="Roboto Condensed"/>
              </a:rPr>
              <a:t>Establecer estrategias de sistematización y evaluación de todo el proceso.</a:t>
            </a: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19</a:t>
            </a:fld>
            <a:endParaRPr lang="tr-TR"/>
          </a:p>
        </p:txBody>
      </p:sp>
      <p:sp>
        <p:nvSpPr>
          <p:cNvPr id="5" name="Flecha cuádruple 4"/>
          <p:cNvSpPr/>
          <p:nvPr/>
        </p:nvSpPr>
        <p:spPr>
          <a:xfrm>
            <a:off x="692688" y="640312"/>
            <a:ext cx="429007" cy="346399"/>
          </a:xfrm>
          <a:prstGeom prst="quadArrow">
            <a:avLst>
              <a:gd name="adj1" fmla="val 22500"/>
              <a:gd name="adj2" fmla="val 14456"/>
              <a:gd name="adj3" fmla="val 22500"/>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b="1" dirty="0"/>
          </a:p>
        </p:txBody>
      </p:sp>
      <p:sp>
        <p:nvSpPr>
          <p:cNvPr id="6" name="Google Shape;364;p25"/>
          <p:cNvSpPr txBox="1"/>
          <p:nvPr/>
        </p:nvSpPr>
        <p:spPr>
          <a:xfrm>
            <a:off x="890034" y="1356438"/>
            <a:ext cx="5079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rgbClr val="FF9900"/>
                </a:solidFill>
              </a:rPr>
              <a:t>5.</a:t>
            </a:r>
            <a:endParaRPr sz="2400" dirty="0">
              <a:solidFill>
                <a:srgbClr val="FF9900"/>
              </a:solidFill>
            </a:endParaRPr>
          </a:p>
        </p:txBody>
      </p:sp>
      <p:sp>
        <p:nvSpPr>
          <p:cNvPr id="7" name="Google Shape;383;p26"/>
          <p:cNvSpPr txBox="1"/>
          <p:nvPr/>
        </p:nvSpPr>
        <p:spPr>
          <a:xfrm>
            <a:off x="1275899" y="1419419"/>
            <a:ext cx="21081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FFFFFF"/>
                </a:solidFill>
                <a:latin typeface="Roboto Condensed"/>
                <a:ea typeface="Roboto Condensed"/>
                <a:cs typeface="Roboto Condensed"/>
                <a:sym typeface="Roboto Condensed"/>
              </a:rPr>
              <a:t>✅ </a:t>
            </a:r>
            <a:r>
              <a:rPr lang="en" sz="1800" b="1" dirty="0">
                <a:latin typeface="Roboto Condensed"/>
                <a:ea typeface="Roboto Condensed"/>
                <a:cs typeface="Roboto Condensed"/>
                <a:sym typeface="Roboto Condensed"/>
              </a:rPr>
              <a:t>EVALUAR</a:t>
            </a:r>
            <a:endParaRPr dirty="0"/>
          </a:p>
        </p:txBody>
      </p:sp>
      <p:pic>
        <p:nvPicPr>
          <p:cNvPr id="8" name="Imagen 7"/>
          <p:cNvPicPr>
            <a:picLocks noChangeAspect="1"/>
          </p:cNvPicPr>
          <p:nvPr/>
        </p:nvPicPr>
        <p:blipFill>
          <a:blip r:embed="rId2"/>
          <a:stretch>
            <a:fillRect/>
          </a:stretch>
        </p:blipFill>
        <p:spPr>
          <a:xfrm rot="19581470">
            <a:off x="5731285" y="1112671"/>
            <a:ext cx="2420112" cy="3292021"/>
          </a:xfrm>
          <a:prstGeom prst="rect">
            <a:avLst/>
          </a:prstGeom>
        </p:spPr>
      </p:pic>
    </p:spTree>
    <p:extLst>
      <p:ext uri="{BB962C8B-B14F-4D97-AF65-F5344CB8AC3E}">
        <p14:creationId xmlns:p14="http://schemas.microsoft.com/office/powerpoint/2010/main" val="221252986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2"/>
          <p:cNvSpPr txBox="1">
            <a:spLocks noGrp="1"/>
          </p:cNvSpPr>
          <p:nvPr>
            <p:ph type="title"/>
          </p:nvPr>
        </p:nvSpPr>
        <p:spPr>
          <a:xfrm>
            <a:off x="0" y="0"/>
            <a:ext cx="6703171" cy="154096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600" dirty="0" smtClean="0">
                <a:solidFill>
                  <a:srgbClr val="FF9900"/>
                </a:solidFill>
              </a:rPr>
              <a:t>PROPUESTA </a:t>
            </a:r>
            <a:r>
              <a:rPr lang="es-ES_tradnl" sz="1600" dirty="0" smtClean="0">
                <a:solidFill>
                  <a:srgbClr val="FF9900"/>
                </a:solidFill>
              </a:rPr>
              <a:t>ACTUALIZADA CON LOS APORTES DE LOS </a:t>
            </a:r>
            <a:r>
              <a:rPr lang="en" sz="1600" dirty="0" smtClean="0">
                <a:solidFill>
                  <a:srgbClr val="FF9900"/>
                </a:solidFill>
              </a:rPr>
              <a:t>VICARIOS </a:t>
            </a:r>
            <a:r>
              <a:rPr lang="es-ES_tradnl" sz="1600" dirty="0" smtClean="0">
                <a:solidFill>
                  <a:srgbClr val="FF9900"/>
                </a:solidFill>
              </a:rPr>
              <a:t>DE PASTORAL </a:t>
            </a:r>
            <a:r>
              <a:rPr lang="en" sz="1600" dirty="0" smtClean="0">
                <a:solidFill>
                  <a:srgbClr val="FF9900"/>
                </a:solidFill>
              </a:rPr>
              <a:t>Y </a:t>
            </a:r>
            <a:r>
              <a:rPr lang="en" sz="1600" dirty="0">
                <a:solidFill>
                  <a:srgbClr val="FF9900"/>
                </a:solidFill>
              </a:rPr>
              <a:t>EQUIPOS DE PASTORAL FAMILIAR </a:t>
            </a:r>
            <a:r>
              <a:rPr lang="es-ES_tradnl" sz="1600" dirty="0" smtClean="0">
                <a:solidFill>
                  <a:srgbClr val="FF9900"/>
                </a:solidFill>
              </a:rPr>
              <a:t>DE LAS JURISDICCIONES</a:t>
            </a:r>
            <a:endParaRPr sz="1600" dirty="0">
              <a:solidFill>
                <a:srgbClr val="FF9900"/>
              </a:solidFill>
            </a:endParaRPr>
          </a:p>
        </p:txBody>
      </p:sp>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193" name="Google Shape;193;p12"/>
          <p:cNvSpPr txBox="1">
            <a:spLocks noGrp="1"/>
          </p:cNvSpPr>
          <p:nvPr>
            <p:ph type="body" idx="1"/>
          </p:nvPr>
        </p:nvSpPr>
        <p:spPr>
          <a:xfrm>
            <a:off x="374599" y="1338422"/>
            <a:ext cx="8378451" cy="3343212"/>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Clr>
                <a:schemeClr val="dk1"/>
              </a:buClr>
              <a:buSzPts val="1100"/>
              <a:buFont typeface="Arial"/>
              <a:buNone/>
            </a:pPr>
            <a:r>
              <a:rPr lang="en" sz="2400" b="1" dirty="0" smtClean="0">
                <a:solidFill>
                  <a:srgbClr val="FF9800"/>
                </a:solidFill>
              </a:rPr>
              <a:t>Proceso</a:t>
            </a:r>
            <a:endParaRPr b="1" dirty="0">
              <a:solidFill>
                <a:srgbClr val="FF9800"/>
              </a:solidFill>
            </a:endParaRPr>
          </a:p>
          <a:p>
            <a:pPr marL="0" lvl="0" indent="0" algn="just" rtl="0">
              <a:lnSpc>
                <a:spcPct val="80000"/>
              </a:lnSpc>
              <a:spcBef>
                <a:spcPts val="700"/>
              </a:spcBef>
              <a:spcAft>
                <a:spcPts val="0"/>
              </a:spcAft>
              <a:buClr>
                <a:schemeClr val="dk1"/>
              </a:buClr>
              <a:buSzPts val="1100"/>
              <a:buFont typeface="Arial"/>
              <a:buNone/>
            </a:pPr>
            <a:r>
              <a:rPr lang="en" dirty="0">
                <a:solidFill>
                  <a:srgbClr val="262626"/>
                </a:solidFill>
                <a:latin typeface="Roboto Condensed"/>
                <a:ea typeface="Roboto Condensed"/>
                <a:cs typeface="Roboto Condensed"/>
                <a:sym typeface="Roboto Condensed"/>
              </a:rPr>
              <a:t>De acuerdo con las </a:t>
            </a:r>
            <a:r>
              <a:rPr lang="es-ES_tradnl" dirty="0" smtClean="0">
                <a:solidFill>
                  <a:srgbClr val="262626"/>
                </a:solidFill>
                <a:latin typeface="Roboto Condensed"/>
                <a:ea typeface="Roboto Condensed"/>
                <a:cs typeface="Roboto Condensed"/>
                <a:sym typeface="Roboto Condensed"/>
              </a:rPr>
              <a:t>o</a:t>
            </a:r>
            <a:r>
              <a:rPr lang="en" dirty="0" smtClean="0">
                <a:solidFill>
                  <a:srgbClr val="262626"/>
                </a:solidFill>
                <a:latin typeface="Roboto Condensed"/>
                <a:ea typeface="Roboto Condensed"/>
                <a:cs typeface="Roboto Condensed"/>
                <a:sym typeface="Roboto Condensed"/>
              </a:rPr>
              <a:t>rientaciones </a:t>
            </a:r>
            <a:r>
              <a:rPr lang="en" dirty="0">
                <a:solidFill>
                  <a:srgbClr val="262626"/>
                </a:solidFill>
                <a:latin typeface="Roboto Condensed"/>
                <a:ea typeface="Roboto Condensed"/>
                <a:cs typeface="Roboto Condensed"/>
                <a:sym typeface="Roboto Condensed"/>
              </a:rPr>
              <a:t>del Consejo de Presidencia de la CEE  y de la Comisión de Laicos se realiza la convocatoria para los encuentros.</a:t>
            </a:r>
            <a:endParaRPr dirty="0">
              <a:solidFill>
                <a:srgbClr val="262626"/>
              </a:solidFill>
              <a:latin typeface="Roboto Condensed"/>
              <a:ea typeface="Roboto Condensed"/>
              <a:cs typeface="Roboto Condensed"/>
              <a:sym typeface="Roboto Condensed"/>
            </a:endParaRPr>
          </a:p>
          <a:p>
            <a:pPr marL="0" lvl="0" indent="0" algn="just" rtl="0">
              <a:lnSpc>
                <a:spcPct val="80000"/>
              </a:lnSpc>
              <a:spcBef>
                <a:spcPts val="700"/>
              </a:spcBef>
              <a:spcAft>
                <a:spcPts val="0"/>
              </a:spcAft>
              <a:buClr>
                <a:schemeClr val="dk1"/>
              </a:buClr>
              <a:buSzPts val="1100"/>
              <a:buFont typeface="Arial"/>
              <a:buNone/>
            </a:pPr>
            <a:r>
              <a:rPr lang="en" dirty="0">
                <a:solidFill>
                  <a:srgbClr val="262626"/>
                </a:solidFill>
                <a:latin typeface="Roboto Condensed"/>
                <a:ea typeface="Roboto Condensed"/>
                <a:cs typeface="Roboto Condensed"/>
                <a:sym typeface="Roboto Condensed"/>
              </a:rPr>
              <a:t>Durante el mes de mayo se realizaron </a:t>
            </a:r>
            <a:r>
              <a:rPr lang="es-ES_tradnl" dirty="0" smtClean="0">
                <a:solidFill>
                  <a:srgbClr val="262626"/>
                </a:solidFill>
                <a:latin typeface="Roboto Condensed"/>
                <a:ea typeface="Roboto Condensed"/>
                <a:cs typeface="Roboto Condensed"/>
                <a:sym typeface="Roboto Condensed"/>
              </a:rPr>
              <a:t>4 </a:t>
            </a:r>
            <a:r>
              <a:rPr lang="en" dirty="0" smtClean="0">
                <a:solidFill>
                  <a:srgbClr val="262626"/>
                </a:solidFill>
                <a:latin typeface="Roboto Condensed"/>
                <a:ea typeface="Roboto Condensed"/>
                <a:cs typeface="Roboto Condensed"/>
                <a:sym typeface="Roboto Condensed"/>
              </a:rPr>
              <a:t>reuniones </a:t>
            </a:r>
            <a:r>
              <a:rPr lang="en" dirty="0">
                <a:solidFill>
                  <a:srgbClr val="262626"/>
                </a:solidFill>
                <a:latin typeface="Roboto Condensed"/>
                <a:ea typeface="Roboto Condensed"/>
                <a:cs typeface="Roboto Condensed"/>
                <a:sym typeface="Roboto Condensed"/>
              </a:rPr>
              <a:t>de trabajo en los arzobispados. Posteriormente, se realizó un encuentro </a:t>
            </a:r>
            <a:r>
              <a:rPr lang="es-ES_tradnl" dirty="0" smtClean="0">
                <a:solidFill>
                  <a:srgbClr val="262626"/>
                </a:solidFill>
                <a:latin typeface="Roboto Condensed"/>
                <a:ea typeface="Roboto Condensed"/>
                <a:cs typeface="Roboto Condensed"/>
                <a:sym typeface="Roboto Condensed"/>
              </a:rPr>
              <a:t>en la sede de la CEE </a:t>
            </a:r>
            <a:r>
              <a:rPr lang="en" dirty="0" smtClean="0">
                <a:solidFill>
                  <a:srgbClr val="262626"/>
                </a:solidFill>
                <a:latin typeface="Roboto Condensed"/>
                <a:ea typeface="Roboto Condensed"/>
                <a:cs typeface="Roboto Condensed"/>
                <a:sym typeface="Roboto Condensed"/>
              </a:rPr>
              <a:t>con </a:t>
            </a:r>
            <a:r>
              <a:rPr lang="en" dirty="0">
                <a:solidFill>
                  <a:srgbClr val="262626"/>
                </a:solidFill>
                <a:latin typeface="Roboto Condensed"/>
                <a:ea typeface="Roboto Condensed"/>
                <a:cs typeface="Roboto Condensed"/>
                <a:sym typeface="Roboto Condensed"/>
              </a:rPr>
              <a:t>los vicarios de pastoral </a:t>
            </a:r>
            <a:r>
              <a:rPr lang="es-ES_tradnl" dirty="0" smtClean="0">
                <a:solidFill>
                  <a:srgbClr val="262626"/>
                </a:solidFill>
                <a:latin typeface="Roboto Condensed"/>
                <a:ea typeface="Roboto Condensed"/>
                <a:cs typeface="Roboto Condensed"/>
                <a:sym typeface="Roboto Condensed"/>
              </a:rPr>
              <a:t>familiar </a:t>
            </a:r>
            <a:r>
              <a:rPr lang="en" dirty="0" smtClean="0">
                <a:solidFill>
                  <a:srgbClr val="262626"/>
                </a:solidFill>
                <a:latin typeface="Roboto Condensed"/>
                <a:ea typeface="Roboto Condensed"/>
                <a:cs typeface="Roboto Condensed"/>
                <a:sym typeface="Roboto Condensed"/>
              </a:rPr>
              <a:t>de </a:t>
            </a:r>
            <a:r>
              <a:rPr lang="en" dirty="0">
                <a:solidFill>
                  <a:srgbClr val="262626"/>
                </a:solidFill>
                <a:latin typeface="Roboto Condensed"/>
                <a:ea typeface="Roboto Condensed"/>
                <a:cs typeface="Roboto Condensed"/>
                <a:sym typeface="Roboto Condensed"/>
              </a:rPr>
              <a:t>cada jurisdicción.</a:t>
            </a:r>
            <a:endParaRPr dirty="0">
              <a:solidFill>
                <a:srgbClr val="262626"/>
              </a:solidFill>
              <a:latin typeface="Roboto Condensed"/>
              <a:ea typeface="Roboto Condensed"/>
              <a:cs typeface="Roboto Condensed"/>
              <a:sym typeface="Roboto Condensed"/>
            </a:endParaRPr>
          </a:p>
          <a:p>
            <a:pPr marL="0" lvl="0" indent="0" algn="just" rtl="0">
              <a:lnSpc>
                <a:spcPct val="80000"/>
              </a:lnSpc>
              <a:spcBef>
                <a:spcPts val="700"/>
              </a:spcBef>
              <a:spcAft>
                <a:spcPts val="0"/>
              </a:spcAft>
              <a:buClr>
                <a:schemeClr val="dk1"/>
              </a:buClr>
              <a:buSzPts val="1100"/>
              <a:buFont typeface="Arial"/>
              <a:buNone/>
            </a:pPr>
            <a:r>
              <a:rPr lang="en" dirty="0">
                <a:solidFill>
                  <a:srgbClr val="262626"/>
                </a:solidFill>
                <a:latin typeface="Roboto Condensed"/>
                <a:ea typeface="Roboto Condensed"/>
                <a:cs typeface="Roboto Condensed"/>
                <a:sym typeface="Roboto Condensed"/>
              </a:rPr>
              <a:t>En esos encuentros se analizaron los documentos y se presentaron observaciones y propuestas.</a:t>
            </a:r>
            <a:endParaRPr dirty="0">
              <a:solidFill>
                <a:srgbClr val="262626"/>
              </a:solidFill>
              <a:latin typeface="Roboto Condensed"/>
              <a:ea typeface="Roboto Condensed"/>
              <a:cs typeface="Roboto Condensed"/>
              <a:sym typeface="Roboto Condensed"/>
            </a:endParaRPr>
          </a:p>
          <a:p>
            <a:pPr marL="0" lvl="0" indent="0" algn="just" rtl="0">
              <a:lnSpc>
                <a:spcPct val="80000"/>
              </a:lnSpc>
              <a:spcBef>
                <a:spcPts val="700"/>
              </a:spcBef>
              <a:spcAft>
                <a:spcPts val="0"/>
              </a:spcAft>
              <a:buClr>
                <a:schemeClr val="dk1"/>
              </a:buClr>
              <a:buSzPts val="1100"/>
              <a:buFont typeface="Arial"/>
              <a:buNone/>
            </a:pPr>
            <a:r>
              <a:rPr lang="en" dirty="0">
                <a:solidFill>
                  <a:srgbClr val="262626"/>
                </a:solidFill>
                <a:latin typeface="Roboto Condensed"/>
                <a:ea typeface="Roboto Condensed"/>
                <a:cs typeface="Roboto Condensed"/>
                <a:sym typeface="Roboto Condensed"/>
              </a:rPr>
              <a:t>Además, se incorporó la evaluación que hicieron los Movimientos de Apostolado Familiar.</a:t>
            </a:r>
            <a:endParaRPr dirty="0">
              <a:solidFill>
                <a:srgbClr val="262626"/>
              </a:solidFill>
              <a:latin typeface="Roboto Condensed"/>
              <a:ea typeface="Roboto Condensed"/>
              <a:cs typeface="Roboto Condensed"/>
              <a:sym typeface="Roboto Condensed"/>
            </a:endParaRPr>
          </a:p>
          <a:p>
            <a:pPr marL="0" lvl="0" indent="0" algn="just" rtl="0">
              <a:lnSpc>
                <a:spcPct val="80000"/>
              </a:lnSpc>
              <a:spcBef>
                <a:spcPts val="700"/>
              </a:spcBef>
              <a:spcAft>
                <a:spcPts val="0"/>
              </a:spcAft>
              <a:buClr>
                <a:schemeClr val="dk1"/>
              </a:buClr>
              <a:buSzPts val="1100"/>
              <a:buFont typeface="Arial"/>
              <a:buNone/>
            </a:pPr>
            <a:r>
              <a:rPr lang="en" dirty="0">
                <a:solidFill>
                  <a:srgbClr val="262626"/>
                </a:solidFill>
                <a:latin typeface="Roboto Condensed"/>
                <a:ea typeface="Roboto Condensed"/>
                <a:cs typeface="Roboto Condensed"/>
                <a:sym typeface="Roboto Condensed"/>
              </a:rPr>
              <a:t>Se coordinó el trabajo con la Comisión de Laicos.</a:t>
            </a:r>
            <a:endParaRPr dirty="0">
              <a:solidFill>
                <a:srgbClr val="262626"/>
              </a:solidFill>
              <a:latin typeface="Roboto Condensed"/>
              <a:ea typeface="Roboto Condensed"/>
              <a:cs typeface="Roboto Condensed"/>
              <a:sym typeface="Roboto Condensed"/>
            </a:endParaRPr>
          </a:p>
          <a:p>
            <a:pPr marL="0" lvl="0" indent="0" algn="l" rtl="0">
              <a:spcBef>
                <a:spcPts val="600"/>
              </a:spcBef>
              <a:spcAft>
                <a:spcPts val="1000"/>
              </a:spcAft>
              <a:buNone/>
            </a:pPr>
            <a:endParaRPr sz="14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2"/>
          <p:cNvSpPr txBox="1">
            <a:spLocks noGrp="1"/>
          </p:cNvSpPr>
          <p:nvPr>
            <p:ph type="ctrTitle"/>
          </p:nvPr>
        </p:nvSpPr>
        <p:spPr>
          <a:xfrm>
            <a:off x="209600" y="2850275"/>
            <a:ext cx="4452000" cy="1537500"/>
          </a:xfrm>
          <a:prstGeom prst="rect">
            <a:avLst/>
          </a:prstGeom>
        </p:spPr>
        <p:txBody>
          <a:bodyPr spcFirstLastPara="1" wrap="square" lIns="91425" tIns="91425" rIns="91425" bIns="91425" anchor="b" anchorCtr="0">
            <a:noAutofit/>
          </a:bodyPr>
          <a:lstStyle/>
          <a:p>
            <a:pPr marL="0" lvl="0" indent="0" algn="ctr" rtl="0">
              <a:lnSpc>
                <a:spcPct val="100000"/>
              </a:lnSpc>
              <a:spcBef>
                <a:spcPts val="900"/>
              </a:spcBef>
              <a:spcAft>
                <a:spcPts val="0"/>
              </a:spcAft>
              <a:buNone/>
            </a:pPr>
            <a:r>
              <a:rPr lang="es-ES_tradnl" sz="3600" dirty="0" smtClean="0">
                <a:solidFill>
                  <a:srgbClr val="FF9900"/>
                </a:solidFill>
              </a:rPr>
              <a:t>METAS Y ACCIONES</a:t>
            </a:r>
            <a:endParaRPr sz="3600" dirty="0"/>
          </a:p>
        </p:txBody>
      </p:sp>
      <p:sp>
        <p:nvSpPr>
          <p:cNvPr id="314" name="Google Shape;314;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322" y="962526"/>
            <a:ext cx="2781678" cy="1965675"/>
          </a:xfrm>
          <a:prstGeom prst="rect">
            <a:avLst/>
          </a:prstGeom>
        </p:spPr>
      </p:pic>
    </p:spTree>
    <p:extLst>
      <p:ext uri="{BB962C8B-B14F-4D97-AF65-F5344CB8AC3E}">
        <p14:creationId xmlns:p14="http://schemas.microsoft.com/office/powerpoint/2010/main" val="18372023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1425650" y="409275"/>
            <a:ext cx="44727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META 1: </a:t>
            </a:r>
            <a:r>
              <a:rPr lang="en" dirty="0" smtClean="0"/>
              <a:t>FAMILIA </a:t>
            </a:r>
            <a:r>
              <a:rPr lang="en" dirty="0"/>
              <a:t>EN FORMACIÓN</a:t>
            </a:r>
            <a:endParaRPr dirty="0"/>
          </a:p>
        </p:txBody>
      </p:sp>
      <p:sp>
        <p:nvSpPr>
          <p:cNvPr id="390" name="Google Shape;390;p27"/>
          <p:cNvSpPr txBox="1">
            <a:spLocks noGrp="1"/>
          </p:cNvSpPr>
          <p:nvPr>
            <p:ph type="body" idx="1"/>
          </p:nvPr>
        </p:nvSpPr>
        <p:spPr>
          <a:xfrm>
            <a:off x="603325" y="1234975"/>
            <a:ext cx="4196400" cy="3769500"/>
          </a:xfrm>
          <a:prstGeom prst="rect">
            <a:avLst/>
          </a:prstGeom>
        </p:spPr>
        <p:txBody>
          <a:bodyPr spcFirstLastPara="1" wrap="square" lIns="91425" tIns="91425" rIns="91425" bIns="91425" anchor="ctr" anchorCtr="0">
            <a:noAutofit/>
          </a:bodyPr>
          <a:lstStyle/>
          <a:p>
            <a:pPr marL="0" lvl="0" indent="0" algn="ctr" rtl="0">
              <a:lnSpc>
                <a:spcPct val="115000"/>
              </a:lnSpc>
              <a:spcBef>
                <a:spcPts val="700"/>
              </a:spcBef>
              <a:spcAft>
                <a:spcPts val="0"/>
              </a:spcAft>
              <a:buNone/>
            </a:pPr>
            <a:r>
              <a:rPr lang="en" sz="1800" i="1">
                <a:solidFill>
                  <a:schemeClr val="dk1"/>
                </a:solidFill>
                <a:latin typeface="Roboto Condensed"/>
                <a:ea typeface="Roboto Condensed"/>
                <a:cs typeface="Roboto Condensed"/>
                <a:sym typeface="Roboto Condensed"/>
              </a:rPr>
              <a:t>Ofrecer y desarrollar procesos de formación integral a los equipos de Pastoral Familiar y movimientos de familia, promoviendo iniciativas que les permitan descubrir y fortalecer la construcción de su identidad cristiana desde la vivencia del Evangelio, integrando su proyecto de vida con la vivencia y testimonio de los valores cristianos.</a:t>
            </a:r>
            <a:endParaRPr i="1"/>
          </a:p>
        </p:txBody>
      </p:sp>
      <p:pic>
        <p:nvPicPr>
          <p:cNvPr id="391" name="Google Shape;391;p27"/>
          <p:cNvPicPr preferRelativeResize="0"/>
          <p:nvPr/>
        </p:nvPicPr>
        <p:blipFill rotWithShape="1">
          <a:blip r:embed="rId3">
            <a:alphaModFix/>
          </a:blip>
          <a:srcRect l="16802" r="16809"/>
          <a:stretch/>
        </p:blipFill>
        <p:spPr>
          <a:xfrm>
            <a:off x="4799792" y="746400"/>
            <a:ext cx="4196400" cy="4205700"/>
          </a:xfrm>
          <a:prstGeom prst="diamond">
            <a:avLst/>
          </a:prstGeom>
          <a:noFill/>
          <a:ln>
            <a:noFill/>
          </a:ln>
        </p:spPr>
      </p:pic>
      <p:sp>
        <p:nvSpPr>
          <p:cNvPr id="392" name="Google Shape;392;p2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grpSp>
        <p:nvGrpSpPr>
          <p:cNvPr id="393" name="Google Shape;393;p27"/>
          <p:cNvGrpSpPr/>
          <p:nvPr/>
        </p:nvGrpSpPr>
        <p:grpSpPr>
          <a:xfrm>
            <a:off x="948932" y="603690"/>
            <a:ext cx="378770" cy="377364"/>
            <a:chOff x="3979850" y="1598950"/>
            <a:chExt cx="356825" cy="505375"/>
          </a:xfrm>
        </p:grpSpPr>
        <p:sp>
          <p:nvSpPr>
            <p:cNvPr id="394" name="Google Shape;394;p27"/>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7"/>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0">
                                            <p:txEl>
                                              <p:pRg st="0" end="0"/>
                                            </p:txEl>
                                          </p:spTgt>
                                        </p:tgtEl>
                                        <p:attrNameLst>
                                          <p:attrName>style.visibility</p:attrName>
                                        </p:attrNameLst>
                                      </p:cBhvr>
                                      <p:to>
                                        <p:strVal val="visible"/>
                                      </p:to>
                                    </p:set>
                                    <p:animEffect transition="in" filter="fade">
                                      <p:cBhvr>
                                        <p:cTn id="7" dur="1000"/>
                                        <p:tgtEl>
                                          <p:spTgt spid="3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401" name="Google Shape;401;p28"/>
          <p:cNvSpPr txBox="1">
            <a:spLocks noGrp="1"/>
          </p:cNvSpPr>
          <p:nvPr>
            <p:ph type="body" idx="1"/>
          </p:nvPr>
        </p:nvSpPr>
        <p:spPr>
          <a:xfrm>
            <a:off x="870450" y="1468875"/>
            <a:ext cx="2247900" cy="1515600"/>
          </a:xfrm>
          <a:prstGeom prst="rect">
            <a:avLst/>
          </a:prstGeom>
        </p:spPr>
        <p:txBody>
          <a:bodyPr spcFirstLastPara="1" wrap="square" lIns="91425" tIns="91425" rIns="91425" bIns="91425" anchor="t" anchorCtr="0">
            <a:noAutofit/>
          </a:bodyPr>
          <a:lstStyle/>
          <a:p>
            <a:pPr marL="0" lvl="0" indent="0" algn="l" rtl="0">
              <a:lnSpc>
                <a:spcPct val="115000"/>
              </a:lnSpc>
              <a:spcBef>
                <a:spcPts val="700"/>
              </a:spcBef>
              <a:spcAft>
                <a:spcPts val="0"/>
              </a:spcAft>
              <a:buNone/>
            </a:pPr>
            <a:r>
              <a:rPr lang="en">
                <a:solidFill>
                  <a:srgbClr val="FF9900"/>
                </a:solidFill>
                <a:latin typeface="Roboto Condensed"/>
                <a:ea typeface="Roboto Condensed"/>
                <a:cs typeface="Roboto Condensed"/>
                <a:sym typeface="Roboto Condensed"/>
              </a:rPr>
              <a:t>1.</a:t>
            </a:r>
            <a:r>
              <a:rPr lang="en">
                <a:solidFill>
                  <a:schemeClr val="dk1"/>
                </a:solidFill>
                <a:latin typeface="Roboto Condensed"/>
                <a:ea typeface="Roboto Condensed"/>
                <a:cs typeface="Roboto Condensed"/>
                <a:sym typeface="Roboto Condensed"/>
              </a:rPr>
              <a:t> Elaborar, difundir y promover subsidios específicos para Misión Familia.</a:t>
            </a:r>
            <a:endParaRPr>
              <a:solidFill>
                <a:schemeClr val="dk1"/>
              </a:solidFill>
              <a:latin typeface="Roboto Condensed"/>
              <a:ea typeface="Roboto Condensed"/>
              <a:cs typeface="Roboto Condensed"/>
              <a:sym typeface="Roboto Condensed"/>
            </a:endParaRPr>
          </a:p>
          <a:p>
            <a:pPr marL="457200" lvl="0" indent="0" algn="just" rtl="0">
              <a:spcBef>
                <a:spcPts val="600"/>
              </a:spcBef>
              <a:spcAft>
                <a:spcPts val="1000"/>
              </a:spcAft>
              <a:buNone/>
            </a:pPr>
            <a:r>
              <a:rPr lang="en" b="1"/>
              <a:t> </a:t>
            </a:r>
            <a:endParaRPr sz="1200"/>
          </a:p>
        </p:txBody>
      </p:sp>
      <p:sp>
        <p:nvSpPr>
          <p:cNvPr id="402" name="Google Shape;402;p28"/>
          <p:cNvSpPr txBox="1">
            <a:spLocks noGrp="1"/>
          </p:cNvSpPr>
          <p:nvPr>
            <p:ph type="body" idx="2"/>
          </p:nvPr>
        </p:nvSpPr>
        <p:spPr>
          <a:xfrm>
            <a:off x="3233637" y="147727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2. </a:t>
            </a:r>
            <a:r>
              <a:rPr lang="en" sz="1400">
                <a:solidFill>
                  <a:schemeClr val="dk1"/>
                </a:solidFill>
                <a:latin typeface="Arial"/>
                <a:ea typeface="Arial"/>
                <a:cs typeface="Arial"/>
                <a:sym typeface="Arial"/>
              </a:rPr>
              <a:t>Formar y actualizar agentes de evangelización para orientar y acompañar procesos de  ayuda a  las familias.</a:t>
            </a:r>
            <a:endParaRPr sz="1400">
              <a:solidFill>
                <a:schemeClr val="dk1"/>
              </a:solidFill>
              <a:latin typeface="Arial"/>
              <a:ea typeface="Arial"/>
              <a:cs typeface="Arial"/>
              <a:sym typeface="Arial"/>
            </a:endParaRPr>
          </a:p>
          <a:p>
            <a:pPr marL="0" lvl="0" indent="0" algn="just" rtl="0">
              <a:spcBef>
                <a:spcPts val="1000"/>
              </a:spcBef>
              <a:spcAft>
                <a:spcPts val="1000"/>
              </a:spcAft>
              <a:buNone/>
            </a:pPr>
            <a:r>
              <a:rPr lang="en" b="1"/>
              <a:t> </a:t>
            </a:r>
            <a:endParaRPr b="1"/>
          </a:p>
        </p:txBody>
      </p:sp>
      <p:sp>
        <p:nvSpPr>
          <p:cNvPr id="403" name="Google Shape;403;p28"/>
          <p:cNvSpPr txBox="1">
            <a:spLocks noGrp="1"/>
          </p:cNvSpPr>
          <p:nvPr>
            <p:ph type="body" idx="3"/>
          </p:nvPr>
        </p:nvSpPr>
        <p:spPr>
          <a:xfrm>
            <a:off x="5838300" y="152602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3. </a:t>
            </a:r>
            <a:r>
              <a:rPr lang="en" sz="1400">
                <a:solidFill>
                  <a:schemeClr val="dk1"/>
                </a:solidFill>
                <a:latin typeface="Roboto Condensed"/>
                <a:ea typeface="Roboto Condensed"/>
                <a:cs typeface="Roboto Condensed"/>
                <a:sym typeface="Roboto Condensed"/>
              </a:rPr>
              <a:t>Fortalecer y enriquecer la catequesis prematrimonial y los espacios de formación específica en temas de familia</a:t>
            </a:r>
            <a:endParaRPr sz="140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r>
              <a:rPr lang="en" b="1"/>
              <a:t> </a:t>
            </a:r>
            <a:endParaRPr b="1"/>
          </a:p>
          <a:p>
            <a:pPr marL="0" lvl="0" indent="0" algn="l" rtl="0">
              <a:spcBef>
                <a:spcPts val="1000"/>
              </a:spcBef>
              <a:spcAft>
                <a:spcPts val="1000"/>
              </a:spcAft>
              <a:buNone/>
            </a:pPr>
            <a:endParaRPr sz="1200"/>
          </a:p>
        </p:txBody>
      </p:sp>
      <p:sp>
        <p:nvSpPr>
          <p:cNvPr id="404" name="Google Shape;404;p2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grpSp>
        <p:nvGrpSpPr>
          <p:cNvPr id="405" name="Google Shape;405;p28"/>
          <p:cNvGrpSpPr/>
          <p:nvPr/>
        </p:nvGrpSpPr>
        <p:grpSpPr>
          <a:xfrm>
            <a:off x="976212" y="571212"/>
            <a:ext cx="550855" cy="408915"/>
            <a:chOff x="5247525" y="3007275"/>
            <a:chExt cx="517575" cy="384825"/>
          </a:xfrm>
        </p:grpSpPr>
        <p:sp>
          <p:nvSpPr>
            <p:cNvPr id="406" name="Google Shape;406;p28"/>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8"/>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8" name="Google Shape;408;p28"/>
          <p:cNvSpPr txBox="1">
            <a:spLocks noGrp="1"/>
          </p:cNvSpPr>
          <p:nvPr>
            <p:ph type="body" idx="3"/>
          </p:nvPr>
        </p:nvSpPr>
        <p:spPr>
          <a:xfrm>
            <a:off x="864300" y="3142088"/>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4.</a:t>
            </a:r>
            <a:r>
              <a:rPr lang="en" sz="1400">
                <a:solidFill>
                  <a:schemeClr val="dk1"/>
                </a:solidFill>
                <a:latin typeface="Roboto Condensed"/>
                <a:ea typeface="Roboto Condensed"/>
                <a:cs typeface="Roboto Condensed"/>
                <a:sym typeface="Roboto Condensed"/>
              </a:rPr>
              <a:t>Promover espacios virtuales de orientación y asesoría profesional a familias con dificultades (movimientos, universidades, FEDEC, entre otros).</a:t>
            </a:r>
            <a:endParaRPr sz="140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b="1"/>
          </a:p>
          <a:p>
            <a:pPr marL="0" lvl="0" indent="0" algn="l" rtl="0">
              <a:spcBef>
                <a:spcPts val="1000"/>
              </a:spcBef>
              <a:spcAft>
                <a:spcPts val="1000"/>
              </a:spcAft>
              <a:buNone/>
            </a:pPr>
            <a:endParaRPr sz="1200"/>
          </a:p>
        </p:txBody>
      </p:sp>
      <p:sp>
        <p:nvSpPr>
          <p:cNvPr id="409" name="Google Shape;409;p28"/>
          <p:cNvSpPr txBox="1">
            <a:spLocks noGrp="1"/>
          </p:cNvSpPr>
          <p:nvPr>
            <p:ph type="body" idx="2"/>
          </p:nvPr>
        </p:nvSpPr>
        <p:spPr>
          <a:xfrm>
            <a:off x="3186012" y="3159575"/>
            <a:ext cx="2247900" cy="1515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solidFill>
                  <a:srgbClr val="FF9900"/>
                </a:solidFill>
              </a:rPr>
              <a:t>5.</a:t>
            </a:r>
            <a:r>
              <a:rPr lang="en" b="1" dirty="0"/>
              <a:t> </a:t>
            </a:r>
            <a:r>
              <a:rPr lang="en" sz="1400" dirty="0">
                <a:solidFill>
                  <a:schemeClr val="dk1"/>
                </a:solidFill>
                <a:latin typeface="Roboto Condensed"/>
                <a:ea typeface="Roboto Condensed"/>
                <a:cs typeface="Roboto Condensed"/>
                <a:sym typeface="Roboto Condensed"/>
              </a:rPr>
              <a:t>Promover eventos con las  familias  para  fortalecer la relación </a:t>
            </a:r>
            <a:r>
              <a:rPr lang="en" sz="1400" b="1" dirty="0">
                <a:solidFill>
                  <a:schemeClr val="dk1"/>
                </a:solidFill>
                <a:latin typeface="Roboto Condensed"/>
                <a:ea typeface="Roboto Condensed"/>
                <a:cs typeface="Roboto Condensed"/>
                <a:sym typeface="Roboto Condensed"/>
              </a:rPr>
              <a:t>sociedad – Iglesia</a:t>
            </a:r>
            <a:r>
              <a:rPr lang="en" sz="1400" dirty="0">
                <a:solidFill>
                  <a:schemeClr val="dk1"/>
                </a:solidFill>
                <a:latin typeface="Roboto Condensed"/>
                <a:ea typeface="Roboto Condensed"/>
                <a:cs typeface="Roboto Condensed"/>
                <a:sym typeface="Roboto Condensed"/>
              </a:rPr>
              <a:t>: </a:t>
            </a:r>
            <a:r>
              <a:rPr lang="es-ES_tradnl" sz="1400" dirty="0" smtClean="0">
                <a:solidFill>
                  <a:schemeClr val="dk1"/>
                </a:solidFill>
                <a:latin typeface="Roboto Condensed"/>
                <a:ea typeface="Roboto Condensed"/>
                <a:cs typeface="Roboto Condensed"/>
                <a:sym typeface="Roboto Condensed"/>
              </a:rPr>
              <a:t>congresos, festivales, cursos, encuentros</a:t>
            </a:r>
            <a:r>
              <a:rPr lang="is-IS" sz="1400" dirty="0" smtClean="0">
                <a:solidFill>
                  <a:schemeClr val="dk1"/>
                </a:solidFill>
                <a:latin typeface="Roboto Condensed"/>
                <a:ea typeface="Roboto Condensed"/>
                <a:cs typeface="Roboto Condensed"/>
                <a:sym typeface="Roboto Condensed"/>
              </a:rPr>
              <a:t>…</a:t>
            </a:r>
            <a:endParaRPr sz="1400" dirty="0">
              <a:solidFill>
                <a:schemeClr val="dk1"/>
              </a:solidFill>
              <a:latin typeface="Roboto Condensed"/>
              <a:ea typeface="Roboto Condensed"/>
              <a:cs typeface="Roboto Condensed"/>
              <a:sym typeface="Roboto Condensed"/>
            </a:endParaRPr>
          </a:p>
          <a:p>
            <a:pPr marL="0" lvl="0" indent="0" algn="l" rtl="0">
              <a:spcBef>
                <a:spcPts val="1000"/>
              </a:spcBef>
              <a:spcAft>
                <a:spcPts val="0"/>
              </a:spcAft>
              <a:buNone/>
            </a:pPr>
            <a:endParaRPr b="1" dirty="0"/>
          </a:p>
          <a:p>
            <a:pPr marL="0" lvl="0" indent="0" algn="l" rtl="0">
              <a:spcBef>
                <a:spcPts val="1000"/>
              </a:spcBef>
              <a:spcAft>
                <a:spcPts val="1000"/>
              </a:spcAft>
              <a:buNone/>
            </a:pPr>
            <a:endParaRPr sz="1200" dirty="0"/>
          </a:p>
        </p:txBody>
      </p:sp>
      <p:sp>
        <p:nvSpPr>
          <p:cNvPr id="410" name="Google Shape;410;p28"/>
          <p:cNvSpPr txBox="1">
            <a:spLocks noGrp="1"/>
          </p:cNvSpPr>
          <p:nvPr>
            <p:ph type="body" idx="3"/>
          </p:nvPr>
        </p:nvSpPr>
        <p:spPr>
          <a:xfrm>
            <a:off x="5741100" y="315117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dirty="0">
                <a:solidFill>
                  <a:srgbClr val="FF9900"/>
                </a:solidFill>
              </a:rPr>
              <a:t>6.</a:t>
            </a:r>
            <a:r>
              <a:rPr lang="en" b="1" dirty="0"/>
              <a:t> </a:t>
            </a:r>
            <a:r>
              <a:rPr lang="en" sz="1400" dirty="0" smtClean="0">
                <a:solidFill>
                  <a:schemeClr val="dk1"/>
                </a:solidFill>
                <a:latin typeface="Roboto Condensed"/>
                <a:ea typeface="Roboto Condensed"/>
                <a:cs typeface="Roboto Condensed"/>
                <a:sym typeface="Roboto Condensed"/>
              </a:rPr>
              <a:t>Proponer</a:t>
            </a:r>
            <a:r>
              <a:rPr lang="es-ES_tradnl" sz="1400" dirty="0" smtClean="0">
                <a:solidFill>
                  <a:schemeClr val="dk1"/>
                </a:solidFill>
                <a:latin typeface="Roboto Condensed"/>
                <a:ea typeface="Roboto Condensed"/>
                <a:cs typeface="Roboto Condensed"/>
                <a:sym typeface="Roboto Condensed"/>
              </a:rPr>
              <a:t> </a:t>
            </a:r>
            <a:r>
              <a:rPr lang="en" sz="1400" dirty="0" smtClean="0">
                <a:solidFill>
                  <a:schemeClr val="dk1"/>
                </a:solidFill>
                <a:latin typeface="Roboto Condensed"/>
                <a:ea typeface="Roboto Condensed"/>
                <a:cs typeface="Roboto Condensed"/>
                <a:sym typeface="Roboto Condensed"/>
              </a:rPr>
              <a:t>Misión </a:t>
            </a:r>
            <a:r>
              <a:rPr lang="en" sz="1400" dirty="0">
                <a:solidFill>
                  <a:schemeClr val="dk1"/>
                </a:solidFill>
                <a:latin typeface="Roboto Condensed"/>
                <a:ea typeface="Roboto Condensed"/>
                <a:cs typeface="Roboto Condensed"/>
                <a:sym typeface="Roboto Condensed"/>
              </a:rPr>
              <a:t>Familia a las instituciones </a:t>
            </a:r>
            <a:r>
              <a:rPr lang="en" sz="1400" dirty="0" smtClean="0">
                <a:solidFill>
                  <a:schemeClr val="dk1"/>
                </a:solidFill>
                <a:latin typeface="Roboto Condensed"/>
                <a:ea typeface="Roboto Condensed"/>
                <a:cs typeface="Roboto Condensed"/>
                <a:sym typeface="Roboto Condensed"/>
              </a:rPr>
              <a:t>educativas</a:t>
            </a:r>
            <a:r>
              <a:rPr lang="es-ES_tradnl" sz="1400" dirty="0">
                <a:solidFill>
                  <a:schemeClr val="dk1"/>
                </a:solidFill>
                <a:latin typeface="Roboto Condensed"/>
                <a:ea typeface="Roboto Condensed"/>
                <a:cs typeface="Roboto Condensed"/>
                <a:sym typeface="Roboto Condensed"/>
              </a:rPr>
              <a:t>;</a:t>
            </a:r>
            <a:r>
              <a:rPr lang="en" sz="1400" dirty="0" smtClean="0">
                <a:solidFill>
                  <a:schemeClr val="dk1"/>
                </a:solidFill>
                <a:latin typeface="Roboto Condensed"/>
                <a:ea typeface="Roboto Condensed"/>
                <a:cs typeface="Roboto Condensed"/>
                <a:sym typeface="Roboto Condensed"/>
              </a:rPr>
              <a:t> </a:t>
            </a:r>
            <a:r>
              <a:rPr lang="es-ES_tradnl" sz="1400" dirty="0">
                <a:solidFill>
                  <a:schemeClr val="dk1"/>
                </a:solidFill>
                <a:latin typeface="Roboto Condensed"/>
                <a:ea typeface="Roboto Condensed"/>
                <a:cs typeface="Roboto Condensed"/>
                <a:sym typeface="Roboto Condensed"/>
              </a:rPr>
              <a:t>y</a:t>
            </a:r>
            <a:r>
              <a:rPr lang="en" sz="1400" dirty="0" smtClean="0">
                <a:solidFill>
                  <a:schemeClr val="dk1"/>
                </a:solidFill>
                <a:latin typeface="Roboto Condensed"/>
                <a:ea typeface="Roboto Condensed"/>
                <a:cs typeface="Roboto Condensed"/>
                <a:sym typeface="Roboto Condensed"/>
              </a:rPr>
              <a:t> trabajar </a:t>
            </a:r>
            <a:r>
              <a:rPr lang="en" sz="1400" dirty="0">
                <a:solidFill>
                  <a:schemeClr val="dk1"/>
                </a:solidFill>
                <a:latin typeface="Roboto Condensed"/>
                <a:ea typeface="Roboto Condensed"/>
                <a:cs typeface="Roboto Condensed"/>
                <a:sym typeface="Roboto Condensed"/>
              </a:rPr>
              <a:t>en comunión con la Iglesia local.</a:t>
            </a:r>
            <a:endParaRPr sz="1400" dirty="0">
              <a:solidFill>
                <a:schemeClr val="dk1"/>
              </a:solidFill>
              <a:latin typeface="Roboto Condensed"/>
              <a:ea typeface="Roboto Condensed"/>
              <a:cs typeface="Roboto Condensed"/>
              <a:sym typeface="Roboto Condensed"/>
            </a:endParaRPr>
          </a:p>
          <a:p>
            <a:pPr marL="0" lvl="0" indent="0" algn="l" rtl="0">
              <a:spcBef>
                <a:spcPts val="1000"/>
              </a:spcBef>
              <a:spcAft>
                <a:spcPts val="0"/>
              </a:spcAft>
              <a:buNone/>
            </a:pPr>
            <a:endParaRPr b="1" dirty="0"/>
          </a:p>
          <a:p>
            <a:pPr marL="0" lvl="0" indent="0" algn="l" rtl="0">
              <a:spcBef>
                <a:spcPts val="1000"/>
              </a:spcBef>
              <a:spcAft>
                <a:spcPts val="0"/>
              </a:spcAft>
              <a:buNone/>
            </a:pPr>
            <a:endParaRPr sz="1200" dirty="0"/>
          </a:p>
          <a:p>
            <a:pPr marL="0" lvl="0" indent="0" algn="l" rtl="0">
              <a:spcBef>
                <a:spcPts val="1000"/>
              </a:spcBef>
              <a:spcAft>
                <a:spcPts val="1000"/>
              </a:spcAft>
              <a:buNone/>
            </a:pPr>
            <a:endParaRPr sz="12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fade">
                                      <p:cBhvr>
                                        <p:cTn id="7" dur="1000"/>
                                        <p:tgtEl>
                                          <p:spTgt spid="4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1">
                                            <p:txEl>
                                              <p:pRg st="0" end="0"/>
                                            </p:txEl>
                                          </p:spTgt>
                                        </p:tgtEl>
                                        <p:attrNameLst>
                                          <p:attrName>style.visibility</p:attrName>
                                        </p:attrNameLst>
                                      </p:cBhvr>
                                      <p:to>
                                        <p:strVal val="visible"/>
                                      </p:to>
                                    </p:set>
                                    <p:animEffect transition="in" filter="fade">
                                      <p:cBhvr>
                                        <p:cTn id="12" dur="1000"/>
                                        <p:tgtEl>
                                          <p:spTgt spid="40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1">
                                            <p:txEl>
                                              <p:pRg st="1" end="1"/>
                                            </p:txEl>
                                          </p:spTgt>
                                        </p:tgtEl>
                                        <p:attrNameLst>
                                          <p:attrName>style.visibility</p:attrName>
                                        </p:attrNameLst>
                                      </p:cBhvr>
                                      <p:to>
                                        <p:strVal val="visible"/>
                                      </p:to>
                                    </p:set>
                                    <p:animEffect transition="in" filter="fade">
                                      <p:cBhvr>
                                        <p:cTn id="17" dur="1000"/>
                                        <p:tgtEl>
                                          <p:spTgt spid="40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1">
                                            <p:txEl>
                                              <p:pRg st="0" end="0"/>
                                            </p:txEl>
                                          </p:spTgt>
                                        </p:tgtEl>
                                        <p:attrNameLst>
                                          <p:attrName>style.visibility</p:attrName>
                                        </p:attrNameLst>
                                      </p:cBhvr>
                                      <p:to>
                                        <p:strVal val="visible"/>
                                      </p:to>
                                    </p:set>
                                    <p:animEffect transition="in" filter="fade">
                                      <p:cBhvr>
                                        <p:cTn id="22" dur="1000"/>
                                        <p:tgtEl>
                                          <p:spTgt spid="40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1">
                                            <p:txEl>
                                              <p:pRg st="1" end="1"/>
                                            </p:txEl>
                                          </p:spTgt>
                                        </p:tgtEl>
                                        <p:attrNameLst>
                                          <p:attrName>style.visibility</p:attrName>
                                        </p:attrNameLst>
                                      </p:cBhvr>
                                      <p:to>
                                        <p:strVal val="visible"/>
                                      </p:to>
                                    </p:set>
                                    <p:animEffect transition="in" filter="fade">
                                      <p:cBhvr>
                                        <p:cTn id="27" dur="1000"/>
                                        <p:tgtEl>
                                          <p:spTgt spid="40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02">
                                            <p:txEl>
                                              <p:pRg st="0" end="0"/>
                                            </p:txEl>
                                          </p:spTgt>
                                        </p:tgtEl>
                                        <p:attrNameLst>
                                          <p:attrName>style.visibility</p:attrName>
                                        </p:attrNameLst>
                                      </p:cBhvr>
                                      <p:to>
                                        <p:strVal val="visible"/>
                                      </p:to>
                                    </p:set>
                                    <p:animEffect transition="in" filter="fade">
                                      <p:cBhvr>
                                        <p:cTn id="32" dur="1000"/>
                                        <p:tgtEl>
                                          <p:spTgt spid="40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02">
                                            <p:txEl>
                                              <p:pRg st="1" end="1"/>
                                            </p:txEl>
                                          </p:spTgt>
                                        </p:tgtEl>
                                        <p:attrNameLst>
                                          <p:attrName>style.visibility</p:attrName>
                                        </p:attrNameLst>
                                      </p:cBhvr>
                                      <p:to>
                                        <p:strVal val="visible"/>
                                      </p:to>
                                    </p:set>
                                    <p:animEffect transition="in" filter="fade">
                                      <p:cBhvr>
                                        <p:cTn id="37" dur="1000"/>
                                        <p:tgtEl>
                                          <p:spTgt spid="40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03">
                                            <p:txEl>
                                              <p:pRg st="0" end="0"/>
                                            </p:txEl>
                                          </p:spTgt>
                                        </p:tgtEl>
                                        <p:attrNameLst>
                                          <p:attrName>style.visibility</p:attrName>
                                        </p:attrNameLst>
                                      </p:cBhvr>
                                      <p:to>
                                        <p:strVal val="visible"/>
                                      </p:to>
                                    </p:set>
                                    <p:animEffect transition="in" filter="fade">
                                      <p:cBhvr>
                                        <p:cTn id="42" dur="1000"/>
                                        <p:tgtEl>
                                          <p:spTgt spid="40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03">
                                            <p:txEl>
                                              <p:pRg st="1" end="1"/>
                                            </p:txEl>
                                          </p:spTgt>
                                        </p:tgtEl>
                                        <p:attrNameLst>
                                          <p:attrName>style.visibility</p:attrName>
                                        </p:attrNameLst>
                                      </p:cBhvr>
                                      <p:to>
                                        <p:strVal val="visible"/>
                                      </p:to>
                                    </p:set>
                                    <p:animEffect transition="in" filter="fade">
                                      <p:cBhvr>
                                        <p:cTn id="47" dur="1000"/>
                                        <p:tgtEl>
                                          <p:spTgt spid="403">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03">
                                            <p:txEl>
                                              <p:pRg st="2" end="2"/>
                                            </p:txEl>
                                          </p:spTgt>
                                        </p:tgtEl>
                                        <p:attrNameLst>
                                          <p:attrName>style.visibility</p:attrName>
                                        </p:attrNameLst>
                                      </p:cBhvr>
                                      <p:to>
                                        <p:strVal val="visible"/>
                                      </p:to>
                                    </p:set>
                                    <p:animEffect transition="in" filter="fade">
                                      <p:cBhvr>
                                        <p:cTn id="52" dur="1000"/>
                                        <p:tgtEl>
                                          <p:spTgt spid="403">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08">
                                            <p:txEl>
                                              <p:pRg st="0" end="0"/>
                                            </p:txEl>
                                          </p:spTgt>
                                        </p:tgtEl>
                                        <p:attrNameLst>
                                          <p:attrName>style.visibility</p:attrName>
                                        </p:attrNameLst>
                                      </p:cBhvr>
                                      <p:to>
                                        <p:strVal val="visible"/>
                                      </p:to>
                                    </p:set>
                                    <p:animEffect transition="in" filter="fade">
                                      <p:cBhvr>
                                        <p:cTn id="57" dur="1000"/>
                                        <p:tgtEl>
                                          <p:spTgt spid="40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08">
                                            <p:txEl>
                                              <p:pRg st="1" end="1"/>
                                            </p:txEl>
                                          </p:spTgt>
                                        </p:tgtEl>
                                        <p:attrNameLst>
                                          <p:attrName>style.visibility</p:attrName>
                                        </p:attrNameLst>
                                      </p:cBhvr>
                                      <p:to>
                                        <p:strVal val="visible"/>
                                      </p:to>
                                    </p:set>
                                    <p:animEffect transition="in" filter="fade">
                                      <p:cBhvr>
                                        <p:cTn id="62" dur="1000"/>
                                        <p:tgtEl>
                                          <p:spTgt spid="408">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08">
                                            <p:txEl>
                                              <p:pRg st="2" end="2"/>
                                            </p:txEl>
                                          </p:spTgt>
                                        </p:tgtEl>
                                        <p:attrNameLst>
                                          <p:attrName>style.visibility</p:attrName>
                                        </p:attrNameLst>
                                      </p:cBhvr>
                                      <p:to>
                                        <p:strVal val="visible"/>
                                      </p:to>
                                    </p:set>
                                    <p:animEffect transition="in" filter="fade">
                                      <p:cBhvr>
                                        <p:cTn id="67" dur="1000"/>
                                        <p:tgtEl>
                                          <p:spTgt spid="408">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09"/>
                                        </p:tgtEl>
                                        <p:attrNameLst>
                                          <p:attrName>style.visibility</p:attrName>
                                        </p:attrNameLst>
                                      </p:cBhvr>
                                      <p:to>
                                        <p:strVal val="visible"/>
                                      </p:to>
                                    </p:set>
                                    <p:animEffect transition="in" filter="fade">
                                      <p:cBhvr>
                                        <p:cTn id="72" dur="1000"/>
                                        <p:tgtEl>
                                          <p:spTgt spid="40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10"/>
                                        </p:tgtEl>
                                        <p:attrNameLst>
                                          <p:attrName>style.visibility</p:attrName>
                                        </p:attrNameLst>
                                      </p:cBhvr>
                                      <p:to>
                                        <p:strVal val="visible"/>
                                      </p:to>
                                    </p:set>
                                    <p:animEffect transition="in" filter="fade">
                                      <p:cBhvr>
                                        <p:cTn id="77" dur="1000"/>
                                        <p:tgtEl>
                                          <p:spTgt spid="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9"/>
          <p:cNvSpPr txBox="1">
            <a:spLocks noGrp="1"/>
          </p:cNvSpPr>
          <p:nvPr>
            <p:ph type="title"/>
          </p:nvPr>
        </p:nvSpPr>
        <p:spPr>
          <a:xfrm>
            <a:off x="738075" y="392575"/>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META 2: PADRES E HIJOS</a:t>
            </a:r>
            <a:endParaRPr/>
          </a:p>
        </p:txBody>
      </p:sp>
      <p:sp>
        <p:nvSpPr>
          <p:cNvPr id="416" name="Google Shape;416;p29"/>
          <p:cNvSpPr txBox="1">
            <a:spLocks noGrp="1"/>
          </p:cNvSpPr>
          <p:nvPr>
            <p:ph type="body" idx="1"/>
          </p:nvPr>
        </p:nvSpPr>
        <p:spPr>
          <a:xfrm>
            <a:off x="527125" y="1311175"/>
            <a:ext cx="3911100" cy="3769500"/>
          </a:xfrm>
          <a:prstGeom prst="rect">
            <a:avLst/>
          </a:prstGeom>
        </p:spPr>
        <p:txBody>
          <a:bodyPr spcFirstLastPara="1" wrap="square" lIns="91425" tIns="91425" rIns="91425" bIns="91425" anchor="ctr" anchorCtr="0">
            <a:noAutofit/>
          </a:bodyPr>
          <a:lstStyle/>
          <a:p>
            <a:pPr marL="0" lvl="0" indent="0" algn="ctr" rtl="0">
              <a:lnSpc>
                <a:spcPct val="80000"/>
              </a:lnSpc>
              <a:spcBef>
                <a:spcPts val="700"/>
              </a:spcBef>
              <a:spcAft>
                <a:spcPts val="0"/>
              </a:spcAft>
              <a:buNone/>
            </a:pPr>
            <a:r>
              <a:rPr lang="en" i="1">
                <a:solidFill>
                  <a:schemeClr val="dk1"/>
                </a:solidFill>
                <a:latin typeface="Roboto Condensed"/>
                <a:ea typeface="Roboto Condensed"/>
                <a:cs typeface="Roboto Condensed"/>
                <a:sym typeface="Roboto Condensed"/>
              </a:rPr>
              <a:t>Diseñar procesos de formación y acompañamiento para el fortalecimiento de la relación padres e hijos.</a:t>
            </a:r>
            <a:endParaRPr i="1">
              <a:solidFill>
                <a:schemeClr val="dk1"/>
              </a:solidFill>
              <a:latin typeface="Roboto Condensed"/>
              <a:ea typeface="Roboto Condensed"/>
              <a:cs typeface="Roboto Condensed"/>
              <a:sym typeface="Roboto Condensed"/>
            </a:endParaRPr>
          </a:p>
          <a:p>
            <a:pPr marL="0" lvl="0" indent="0" algn="l" rtl="0">
              <a:lnSpc>
                <a:spcPct val="115000"/>
              </a:lnSpc>
              <a:spcBef>
                <a:spcPts val="700"/>
              </a:spcBef>
              <a:spcAft>
                <a:spcPts val="0"/>
              </a:spcAft>
              <a:buNone/>
            </a:pPr>
            <a:endParaRPr i="1">
              <a:solidFill>
                <a:schemeClr val="dk1"/>
              </a:solidFill>
              <a:latin typeface="Roboto Condensed"/>
              <a:ea typeface="Roboto Condensed"/>
              <a:cs typeface="Roboto Condensed"/>
              <a:sym typeface="Roboto Condensed"/>
            </a:endParaRPr>
          </a:p>
        </p:txBody>
      </p:sp>
      <p:pic>
        <p:nvPicPr>
          <p:cNvPr id="417" name="Google Shape;417;p29"/>
          <p:cNvPicPr preferRelativeResize="0"/>
          <p:nvPr/>
        </p:nvPicPr>
        <p:blipFill rotWithShape="1">
          <a:blip r:embed="rId3">
            <a:alphaModFix/>
          </a:blip>
          <a:srcRect l="10089" r="10089"/>
          <a:stretch/>
        </p:blipFill>
        <p:spPr>
          <a:xfrm>
            <a:off x="4799792" y="746400"/>
            <a:ext cx="4196400" cy="4205700"/>
          </a:xfrm>
          <a:prstGeom prst="diamond">
            <a:avLst/>
          </a:prstGeom>
          <a:noFill/>
          <a:ln>
            <a:noFill/>
          </a:ln>
        </p:spPr>
      </p:pic>
      <p:sp>
        <p:nvSpPr>
          <p:cNvPr id="418" name="Google Shape;418;p2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grpSp>
        <p:nvGrpSpPr>
          <p:cNvPr id="419" name="Google Shape;419;p29"/>
          <p:cNvGrpSpPr/>
          <p:nvPr/>
        </p:nvGrpSpPr>
        <p:grpSpPr>
          <a:xfrm>
            <a:off x="1023733" y="571652"/>
            <a:ext cx="345978" cy="408040"/>
            <a:chOff x="3979850" y="1598950"/>
            <a:chExt cx="356825" cy="505375"/>
          </a:xfrm>
        </p:grpSpPr>
        <p:sp>
          <p:nvSpPr>
            <p:cNvPr id="420" name="Google Shape;420;p29"/>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9"/>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6">
                                            <p:txEl>
                                              <p:pRg st="0" end="0"/>
                                            </p:txEl>
                                          </p:spTgt>
                                        </p:tgtEl>
                                        <p:attrNameLst>
                                          <p:attrName>style.visibility</p:attrName>
                                        </p:attrNameLst>
                                      </p:cBhvr>
                                      <p:to>
                                        <p:strVal val="visible"/>
                                      </p:to>
                                    </p:set>
                                    <p:animEffect transition="in" filter="fade">
                                      <p:cBhvr>
                                        <p:cTn id="7" dur="1000"/>
                                        <p:tgtEl>
                                          <p:spTgt spid="4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6">
                                            <p:txEl>
                                              <p:pRg st="1" end="1"/>
                                            </p:txEl>
                                          </p:spTgt>
                                        </p:tgtEl>
                                        <p:attrNameLst>
                                          <p:attrName>style.visibility</p:attrName>
                                        </p:attrNameLst>
                                      </p:cBhvr>
                                      <p:to>
                                        <p:strVal val="visible"/>
                                      </p:to>
                                    </p:set>
                                    <p:animEffect transition="in" filter="fade">
                                      <p:cBhvr>
                                        <p:cTn id="12" dur="1000"/>
                                        <p:tgtEl>
                                          <p:spTgt spid="4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0"/>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427" name="Google Shape;427;p30"/>
          <p:cNvSpPr txBox="1">
            <a:spLocks noGrp="1"/>
          </p:cNvSpPr>
          <p:nvPr>
            <p:ph type="body" idx="1"/>
          </p:nvPr>
        </p:nvSpPr>
        <p:spPr>
          <a:xfrm>
            <a:off x="744650" y="147727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dirty="0">
                <a:solidFill>
                  <a:srgbClr val="FF9900"/>
                </a:solidFill>
              </a:rPr>
              <a:t>1.</a:t>
            </a:r>
            <a:r>
              <a:rPr lang="en" sz="1400" dirty="0">
                <a:solidFill>
                  <a:schemeClr val="dk1"/>
                </a:solidFill>
                <a:latin typeface="Roboto Condensed"/>
                <a:ea typeface="Roboto Condensed"/>
                <a:cs typeface="Roboto Condensed"/>
                <a:sym typeface="Roboto Condensed"/>
              </a:rPr>
              <a:t>Difundir testimonios y vivencias familiares que fortalezcan la relación padres e hijos, según el proyecto de Dios.</a:t>
            </a:r>
            <a:endParaRPr sz="1400" dirty="0">
              <a:solidFill>
                <a:schemeClr val="dk1"/>
              </a:solidFill>
              <a:latin typeface="Roboto Condensed"/>
              <a:ea typeface="Roboto Condensed"/>
              <a:cs typeface="Roboto Condensed"/>
              <a:sym typeface="Roboto Condensed"/>
            </a:endParaRPr>
          </a:p>
          <a:p>
            <a:pPr marL="0" lvl="0" indent="0" algn="just" rtl="0">
              <a:spcBef>
                <a:spcPts val="1000"/>
              </a:spcBef>
              <a:spcAft>
                <a:spcPts val="1000"/>
              </a:spcAft>
              <a:buNone/>
            </a:pPr>
            <a:endParaRPr dirty="0">
              <a:solidFill>
                <a:schemeClr val="dk1"/>
              </a:solidFill>
              <a:latin typeface="Roboto Condensed"/>
              <a:ea typeface="Roboto Condensed"/>
              <a:cs typeface="Roboto Condensed"/>
              <a:sym typeface="Roboto Condensed"/>
            </a:endParaRPr>
          </a:p>
        </p:txBody>
      </p:sp>
      <p:sp>
        <p:nvSpPr>
          <p:cNvPr id="428" name="Google Shape;428;p30"/>
          <p:cNvSpPr txBox="1">
            <a:spLocks noGrp="1"/>
          </p:cNvSpPr>
          <p:nvPr>
            <p:ph type="body" idx="2"/>
          </p:nvPr>
        </p:nvSpPr>
        <p:spPr>
          <a:xfrm>
            <a:off x="3247612" y="147022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2.</a:t>
            </a:r>
            <a:r>
              <a:rPr lang="en" b="1"/>
              <a:t> </a:t>
            </a:r>
            <a:r>
              <a:rPr lang="en">
                <a:solidFill>
                  <a:schemeClr val="dk1"/>
                </a:solidFill>
                <a:latin typeface="Roboto Condensed"/>
                <a:ea typeface="Roboto Condensed"/>
                <a:cs typeface="Roboto Condensed"/>
                <a:sym typeface="Roboto Condensed"/>
              </a:rPr>
              <a:t>Crear centros de consultoría y ayuda para las familias.</a:t>
            </a:r>
            <a:endParaRPr>
              <a:solidFill>
                <a:schemeClr val="dk1"/>
              </a:solidFill>
              <a:latin typeface="Roboto Condensed"/>
              <a:ea typeface="Roboto Condensed"/>
              <a:cs typeface="Roboto Condensed"/>
              <a:sym typeface="Roboto Condensed"/>
            </a:endParaRPr>
          </a:p>
          <a:p>
            <a:pPr marL="0" lvl="0" indent="0" algn="just" rtl="0">
              <a:spcBef>
                <a:spcPts val="1000"/>
              </a:spcBef>
              <a:spcAft>
                <a:spcPts val="1000"/>
              </a:spcAft>
              <a:buNone/>
            </a:pPr>
            <a:endParaRPr sz="1400">
              <a:solidFill>
                <a:schemeClr val="dk1"/>
              </a:solidFill>
              <a:latin typeface="Roboto Condensed"/>
              <a:ea typeface="Roboto Condensed"/>
              <a:cs typeface="Roboto Condensed"/>
              <a:sym typeface="Roboto Condensed"/>
            </a:endParaRPr>
          </a:p>
        </p:txBody>
      </p:sp>
      <p:sp>
        <p:nvSpPr>
          <p:cNvPr id="429" name="Google Shape;429;p30"/>
          <p:cNvSpPr txBox="1">
            <a:spLocks noGrp="1"/>
          </p:cNvSpPr>
          <p:nvPr>
            <p:ph type="body" idx="3"/>
          </p:nvPr>
        </p:nvSpPr>
        <p:spPr>
          <a:xfrm>
            <a:off x="5748125" y="1437000"/>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3.</a:t>
            </a:r>
            <a:r>
              <a:rPr lang="en" b="1"/>
              <a:t> </a:t>
            </a:r>
            <a:r>
              <a:rPr lang="en">
                <a:solidFill>
                  <a:schemeClr val="dk1"/>
                </a:solidFill>
                <a:latin typeface="Roboto Condensed"/>
                <a:ea typeface="Roboto Condensed"/>
                <a:cs typeface="Roboto Condensed"/>
                <a:sym typeface="Roboto Condensed"/>
              </a:rPr>
              <a:t>Divulgar ejemplos de relación familiar en la vida de los santos.</a:t>
            </a:r>
            <a:endParaRPr>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sz="1400">
              <a:solidFill>
                <a:schemeClr val="dk1"/>
              </a:solidFill>
              <a:latin typeface="Roboto Condensed"/>
              <a:ea typeface="Roboto Condensed"/>
              <a:cs typeface="Roboto Condensed"/>
              <a:sym typeface="Roboto Condensed"/>
            </a:endParaRPr>
          </a:p>
          <a:p>
            <a:pPr marL="0" lvl="0" indent="0" algn="l" rtl="0">
              <a:spcBef>
                <a:spcPts val="1000"/>
              </a:spcBef>
              <a:spcAft>
                <a:spcPts val="1000"/>
              </a:spcAft>
              <a:buNone/>
            </a:pPr>
            <a:endParaRPr sz="1200"/>
          </a:p>
        </p:txBody>
      </p:sp>
      <p:sp>
        <p:nvSpPr>
          <p:cNvPr id="430" name="Google Shape;430;p3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431" name="Google Shape;431;p30"/>
          <p:cNvSpPr txBox="1">
            <a:spLocks noGrp="1"/>
          </p:cNvSpPr>
          <p:nvPr>
            <p:ph type="body" idx="1"/>
          </p:nvPr>
        </p:nvSpPr>
        <p:spPr>
          <a:xfrm>
            <a:off x="870450" y="2992875"/>
            <a:ext cx="2247900" cy="1515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b="1"/>
          </a:p>
          <a:p>
            <a:pPr marL="0" lvl="0" indent="0" algn="l" rtl="0">
              <a:spcBef>
                <a:spcPts val="1000"/>
              </a:spcBef>
              <a:spcAft>
                <a:spcPts val="1000"/>
              </a:spcAft>
              <a:buNone/>
            </a:pPr>
            <a:endParaRPr sz="1200"/>
          </a:p>
        </p:txBody>
      </p:sp>
      <p:grpSp>
        <p:nvGrpSpPr>
          <p:cNvPr id="432" name="Google Shape;432;p30"/>
          <p:cNvGrpSpPr/>
          <p:nvPr/>
        </p:nvGrpSpPr>
        <p:grpSpPr>
          <a:xfrm>
            <a:off x="814287" y="627124"/>
            <a:ext cx="550855" cy="408915"/>
            <a:chOff x="5247525" y="3007275"/>
            <a:chExt cx="517575" cy="384825"/>
          </a:xfrm>
        </p:grpSpPr>
        <p:sp>
          <p:nvSpPr>
            <p:cNvPr id="433" name="Google Shape;433;p30"/>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0"/>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 name="Google Shape;435;p30"/>
          <p:cNvSpPr txBox="1">
            <a:spLocks noGrp="1"/>
          </p:cNvSpPr>
          <p:nvPr>
            <p:ph type="body" idx="1"/>
          </p:nvPr>
        </p:nvSpPr>
        <p:spPr>
          <a:xfrm>
            <a:off x="814275" y="2951313"/>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4. </a:t>
            </a:r>
            <a:r>
              <a:rPr lang="en">
                <a:solidFill>
                  <a:schemeClr val="dk1"/>
                </a:solidFill>
                <a:latin typeface="Roboto Condensed"/>
                <a:ea typeface="Roboto Condensed"/>
                <a:cs typeface="Roboto Condensed"/>
                <a:sym typeface="Roboto Condensed"/>
              </a:rPr>
              <a:t>Ofrecer y sistematizar subsidios que ayuden a mejorar la comunicación intra familiar.</a:t>
            </a:r>
            <a:endParaRPr>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r>
              <a:rPr lang="en" b="1">
                <a:solidFill>
                  <a:srgbClr val="FF9900"/>
                </a:solidFill>
              </a:rPr>
              <a:t> </a:t>
            </a:r>
            <a:endParaRPr sz="1400">
              <a:solidFill>
                <a:schemeClr val="dk1"/>
              </a:solidFill>
              <a:latin typeface="Roboto Condensed"/>
              <a:ea typeface="Roboto Condensed"/>
              <a:cs typeface="Roboto Condensed"/>
              <a:sym typeface="Roboto Condensed"/>
            </a:endParaRPr>
          </a:p>
          <a:p>
            <a:pPr marL="0" lvl="0" indent="0" algn="just" rtl="0">
              <a:spcBef>
                <a:spcPts val="1000"/>
              </a:spcBef>
              <a:spcAft>
                <a:spcPts val="1000"/>
              </a:spcAft>
              <a:buNone/>
            </a:pPr>
            <a:endParaRPr>
              <a:solidFill>
                <a:schemeClr val="dk1"/>
              </a:solidFill>
              <a:latin typeface="Roboto Condensed"/>
              <a:ea typeface="Roboto Condensed"/>
              <a:cs typeface="Roboto Condensed"/>
              <a:sym typeface="Roboto Condensed"/>
            </a:endParaRPr>
          </a:p>
        </p:txBody>
      </p:sp>
      <p:sp>
        <p:nvSpPr>
          <p:cNvPr id="436" name="Google Shape;436;p30"/>
          <p:cNvSpPr txBox="1">
            <a:spLocks noGrp="1"/>
          </p:cNvSpPr>
          <p:nvPr>
            <p:ph type="body" idx="1"/>
          </p:nvPr>
        </p:nvSpPr>
        <p:spPr>
          <a:xfrm>
            <a:off x="3327050" y="299247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5. </a:t>
            </a:r>
            <a:r>
              <a:rPr lang="en">
                <a:solidFill>
                  <a:schemeClr val="dk1"/>
                </a:solidFill>
                <a:latin typeface="Roboto Condensed"/>
                <a:ea typeface="Roboto Condensed"/>
                <a:cs typeface="Roboto Condensed"/>
                <a:sym typeface="Roboto Condensed"/>
              </a:rPr>
              <a:t>Proponer ayuda profesional sobre temas de identidad.</a:t>
            </a:r>
            <a:endParaRPr>
              <a:solidFill>
                <a:schemeClr val="dk1"/>
              </a:solidFill>
              <a:latin typeface="Roboto Condensed"/>
              <a:ea typeface="Roboto Condensed"/>
              <a:cs typeface="Roboto Condensed"/>
              <a:sym typeface="Roboto Condensed"/>
            </a:endParaRPr>
          </a:p>
          <a:p>
            <a:pPr marL="0" lvl="0" indent="0" algn="just" rtl="0">
              <a:spcBef>
                <a:spcPts val="1000"/>
              </a:spcBef>
              <a:spcAft>
                <a:spcPts val="1000"/>
              </a:spcAft>
              <a:buNone/>
            </a:pPr>
            <a:endParaRPr>
              <a:solidFill>
                <a:schemeClr val="dk1"/>
              </a:solidFill>
              <a:latin typeface="Roboto Condensed"/>
              <a:ea typeface="Roboto Condensed"/>
              <a:cs typeface="Roboto Condensed"/>
              <a:sym typeface="Roboto Condensed"/>
            </a:endParaRPr>
          </a:p>
        </p:txBody>
      </p:sp>
      <p:sp>
        <p:nvSpPr>
          <p:cNvPr id="437" name="Google Shape;437;p30"/>
          <p:cNvSpPr txBox="1">
            <a:spLocks noGrp="1"/>
          </p:cNvSpPr>
          <p:nvPr>
            <p:ph type="body" idx="1"/>
          </p:nvPr>
        </p:nvSpPr>
        <p:spPr>
          <a:xfrm>
            <a:off x="5783650" y="292602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dirty="0">
                <a:solidFill>
                  <a:srgbClr val="FF9900"/>
                </a:solidFill>
              </a:rPr>
              <a:t>6. </a:t>
            </a:r>
            <a:r>
              <a:rPr lang="en" dirty="0">
                <a:solidFill>
                  <a:schemeClr val="dk1"/>
                </a:solidFill>
                <a:latin typeface="Roboto Condensed"/>
                <a:ea typeface="Roboto Condensed"/>
                <a:cs typeface="Roboto Condensed"/>
                <a:sym typeface="Roboto Condensed"/>
              </a:rPr>
              <a:t>Acompañar de manera </a:t>
            </a:r>
            <a:r>
              <a:rPr lang="es-ES_tradnl" dirty="0" smtClean="0">
                <a:solidFill>
                  <a:schemeClr val="dk1"/>
                </a:solidFill>
                <a:latin typeface="Roboto Condensed"/>
                <a:ea typeface="Roboto Condensed"/>
                <a:cs typeface="Roboto Condensed"/>
                <a:sym typeface="Roboto Condensed"/>
              </a:rPr>
              <a:t>integral</a:t>
            </a:r>
            <a:r>
              <a:rPr lang="en" dirty="0" smtClean="0">
                <a:solidFill>
                  <a:schemeClr val="dk1"/>
                </a:solidFill>
                <a:latin typeface="Roboto Condensed"/>
                <a:ea typeface="Roboto Condensed"/>
                <a:cs typeface="Roboto Condensed"/>
                <a:sym typeface="Roboto Condensed"/>
              </a:rPr>
              <a:t> </a:t>
            </a:r>
            <a:r>
              <a:rPr lang="es-ES_tradnl" dirty="0" smtClean="0">
                <a:solidFill>
                  <a:schemeClr val="dk1"/>
                </a:solidFill>
                <a:latin typeface="Roboto Condensed"/>
                <a:ea typeface="Roboto Condensed"/>
                <a:cs typeface="Roboto Condensed"/>
                <a:sym typeface="Roboto Condensed"/>
              </a:rPr>
              <a:t>situaciones</a:t>
            </a:r>
            <a:r>
              <a:rPr lang="en" dirty="0" smtClean="0">
                <a:solidFill>
                  <a:schemeClr val="dk1"/>
                </a:solidFill>
                <a:latin typeface="Roboto Condensed"/>
                <a:ea typeface="Roboto Condensed"/>
                <a:cs typeface="Roboto Condensed"/>
                <a:sym typeface="Roboto Condensed"/>
              </a:rPr>
              <a:t> </a:t>
            </a:r>
            <a:r>
              <a:rPr lang="en" dirty="0">
                <a:solidFill>
                  <a:schemeClr val="dk1"/>
                </a:solidFill>
                <a:latin typeface="Roboto Condensed"/>
                <a:ea typeface="Roboto Condensed"/>
                <a:cs typeface="Roboto Condensed"/>
                <a:sym typeface="Roboto Condensed"/>
              </a:rPr>
              <a:t>de violencia intra </a:t>
            </a:r>
            <a:r>
              <a:rPr lang="en" dirty="0" smtClean="0">
                <a:solidFill>
                  <a:schemeClr val="dk1"/>
                </a:solidFill>
                <a:latin typeface="Roboto Condensed"/>
                <a:ea typeface="Roboto Condensed"/>
                <a:cs typeface="Roboto Condensed"/>
                <a:sym typeface="Roboto Condensed"/>
              </a:rPr>
              <a:t>familiar</a:t>
            </a:r>
            <a:r>
              <a:rPr lang="es-ES_tradnl" dirty="0" smtClean="0">
                <a:solidFill>
                  <a:schemeClr val="dk1"/>
                </a:solidFill>
                <a:latin typeface="Roboto Condensed"/>
                <a:ea typeface="Roboto Condensed"/>
                <a:cs typeface="Roboto Condensed"/>
                <a:sym typeface="Roboto Condensed"/>
              </a:rPr>
              <a:t> y de abuso sexual</a:t>
            </a:r>
            <a:r>
              <a:rPr lang="en" dirty="0" smtClean="0">
                <a:solidFill>
                  <a:schemeClr val="dk1"/>
                </a:solidFill>
                <a:latin typeface="Roboto Condensed"/>
                <a:ea typeface="Roboto Condensed"/>
                <a:cs typeface="Roboto Condensed"/>
                <a:sym typeface="Roboto Condensed"/>
              </a:rPr>
              <a:t>.</a:t>
            </a:r>
            <a:endParaRPr dirty="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b="1" dirty="0">
              <a:solidFill>
                <a:srgbClr val="FF9900"/>
              </a:solidFill>
            </a:endParaRPr>
          </a:p>
          <a:p>
            <a:pPr marL="0" lvl="0" indent="0" algn="just" rtl="0">
              <a:spcBef>
                <a:spcPts val="1000"/>
              </a:spcBef>
              <a:spcAft>
                <a:spcPts val="1000"/>
              </a:spcAft>
              <a:buNone/>
            </a:pPr>
            <a:endParaRPr dirty="0">
              <a:solidFill>
                <a:schemeClr val="dk1"/>
              </a:solidFill>
              <a:latin typeface="Roboto Condensed"/>
              <a:ea typeface="Roboto Condensed"/>
              <a:cs typeface="Roboto Condensed"/>
              <a:sym typeface="Roboto Condensed"/>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0"/>
                                        </p:tgtEl>
                                        <p:attrNameLst>
                                          <p:attrName>style.visibility</p:attrName>
                                        </p:attrNameLst>
                                      </p:cBhvr>
                                      <p:to>
                                        <p:strVal val="visible"/>
                                      </p:to>
                                    </p:set>
                                    <p:animEffect transition="in" filter="fade">
                                      <p:cBhvr>
                                        <p:cTn id="7" dur="1000"/>
                                        <p:tgtEl>
                                          <p:spTgt spid="4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7">
                                            <p:txEl>
                                              <p:pRg st="0" end="0"/>
                                            </p:txEl>
                                          </p:spTgt>
                                        </p:tgtEl>
                                        <p:attrNameLst>
                                          <p:attrName>style.visibility</p:attrName>
                                        </p:attrNameLst>
                                      </p:cBhvr>
                                      <p:to>
                                        <p:strVal val="visible"/>
                                      </p:to>
                                    </p:set>
                                    <p:animEffect transition="in" filter="fade">
                                      <p:cBhvr>
                                        <p:cTn id="12" dur="1000"/>
                                        <p:tgtEl>
                                          <p:spTgt spid="4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7">
                                            <p:txEl>
                                              <p:pRg st="1" end="1"/>
                                            </p:txEl>
                                          </p:spTgt>
                                        </p:tgtEl>
                                        <p:attrNameLst>
                                          <p:attrName>style.visibility</p:attrName>
                                        </p:attrNameLst>
                                      </p:cBhvr>
                                      <p:to>
                                        <p:strVal val="visible"/>
                                      </p:to>
                                    </p:set>
                                    <p:animEffect transition="in" filter="fade">
                                      <p:cBhvr>
                                        <p:cTn id="17" dur="1000"/>
                                        <p:tgtEl>
                                          <p:spTgt spid="42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8">
                                            <p:txEl>
                                              <p:pRg st="0" end="0"/>
                                            </p:txEl>
                                          </p:spTgt>
                                        </p:tgtEl>
                                        <p:attrNameLst>
                                          <p:attrName>style.visibility</p:attrName>
                                        </p:attrNameLst>
                                      </p:cBhvr>
                                      <p:to>
                                        <p:strVal val="visible"/>
                                      </p:to>
                                    </p:set>
                                    <p:animEffect transition="in" filter="fade">
                                      <p:cBhvr>
                                        <p:cTn id="22" dur="1000"/>
                                        <p:tgtEl>
                                          <p:spTgt spid="42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8">
                                            <p:txEl>
                                              <p:pRg st="1" end="1"/>
                                            </p:txEl>
                                          </p:spTgt>
                                        </p:tgtEl>
                                        <p:attrNameLst>
                                          <p:attrName>style.visibility</p:attrName>
                                        </p:attrNameLst>
                                      </p:cBhvr>
                                      <p:to>
                                        <p:strVal val="visible"/>
                                      </p:to>
                                    </p:set>
                                    <p:animEffect transition="in" filter="fade">
                                      <p:cBhvr>
                                        <p:cTn id="27" dur="1000"/>
                                        <p:tgtEl>
                                          <p:spTgt spid="42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29"/>
                                        </p:tgtEl>
                                        <p:attrNameLst>
                                          <p:attrName>style.visibility</p:attrName>
                                        </p:attrNameLst>
                                      </p:cBhvr>
                                      <p:to>
                                        <p:strVal val="visible"/>
                                      </p:to>
                                    </p:set>
                                    <p:animEffect transition="in" filter="fade">
                                      <p:cBhvr>
                                        <p:cTn id="32" dur="1000"/>
                                        <p:tgtEl>
                                          <p:spTgt spid="42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35"/>
                                        </p:tgtEl>
                                        <p:attrNameLst>
                                          <p:attrName>style.visibility</p:attrName>
                                        </p:attrNameLst>
                                      </p:cBhvr>
                                      <p:to>
                                        <p:strVal val="visible"/>
                                      </p:to>
                                    </p:set>
                                    <p:animEffect transition="in" filter="fade">
                                      <p:cBhvr>
                                        <p:cTn id="37" dur="1000"/>
                                        <p:tgtEl>
                                          <p:spTgt spid="4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36"/>
                                        </p:tgtEl>
                                        <p:attrNameLst>
                                          <p:attrName>style.visibility</p:attrName>
                                        </p:attrNameLst>
                                      </p:cBhvr>
                                      <p:to>
                                        <p:strVal val="visible"/>
                                      </p:to>
                                    </p:set>
                                    <p:animEffect transition="in" filter="fade">
                                      <p:cBhvr>
                                        <p:cTn id="42" dur="1000"/>
                                        <p:tgtEl>
                                          <p:spTgt spid="43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37"/>
                                        </p:tgtEl>
                                        <p:attrNameLst>
                                          <p:attrName>style.visibility</p:attrName>
                                        </p:attrNameLst>
                                      </p:cBhvr>
                                      <p:to>
                                        <p:strVal val="visible"/>
                                      </p:to>
                                    </p:set>
                                    <p:animEffect transition="in" filter="fade">
                                      <p:cBhvr>
                                        <p:cTn id="47" dur="1000"/>
                                        <p:tgtEl>
                                          <p:spTgt spid="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31"/>
          <p:cNvSpPr txBox="1">
            <a:spLocks noGrp="1"/>
          </p:cNvSpPr>
          <p:nvPr>
            <p:ph type="title"/>
          </p:nvPr>
        </p:nvSpPr>
        <p:spPr>
          <a:xfrm>
            <a:off x="1313825" y="392575"/>
            <a:ext cx="47103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META 3: FAMILIA, IGLESIA Y CULTURA</a:t>
            </a:r>
            <a:endParaRPr/>
          </a:p>
        </p:txBody>
      </p:sp>
      <p:sp>
        <p:nvSpPr>
          <p:cNvPr id="443" name="Google Shape;443;p31"/>
          <p:cNvSpPr txBox="1">
            <a:spLocks noGrp="1"/>
          </p:cNvSpPr>
          <p:nvPr>
            <p:ph type="body" idx="1"/>
          </p:nvPr>
        </p:nvSpPr>
        <p:spPr>
          <a:xfrm>
            <a:off x="603325" y="1559100"/>
            <a:ext cx="3995100" cy="3293100"/>
          </a:xfrm>
          <a:prstGeom prst="rect">
            <a:avLst/>
          </a:prstGeom>
        </p:spPr>
        <p:txBody>
          <a:bodyPr spcFirstLastPara="1" wrap="square" lIns="91425" tIns="91425" rIns="91425" bIns="91425" anchor="ctr" anchorCtr="0">
            <a:noAutofit/>
          </a:bodyPr>
          <a:lstStyle/>
          <a:p>
            <a:pPr marL="0" lvl="0" indent="0" algn="just" rtl="0">
              <a:lnSpc>
                <a:spcPct val="80000"/>
              </a:lnSpc>
              <a:spcBef>
                <a:spcPts val="700"/>
              </a:spcBef>
              <a:spcAft>
                <a:spcPts val="0"/>
              </a:spcAft>
              <a:buNone/>
            </a:pPr>
            <a:endParaRPr>
              <a:solidFill>
                <a:schemeClr val="dk1"/>
              </a:solidFill>
              <a:latin typeface="Roboto Condensed"/>
              <a:ea typeface="Roboto Condensed"/>
              <a:cs typeface="Roboto Condensed"/>
              <a:sym typeface="Roboto Condensed"/>
            </a:endParaRPr>
          </a:p>
          <a:p>
            <a:pPr marL="0" lvl="0" indent="0" algn="ctr" rtl="0">
              <a:lnSpc>
                <a:spcPct val="115000"/>
              </a:lnSpc>
              <a:spcBef>
                <a:spcPts val="0"/>
              </a:spcBef>
              <a:spcAft>
                <a:spcPts val="0"/>
              </a:spcAft>
              <a:buNone/>
            </a:pPr>
            <a:r>
              <a:rPr lang="en" i="1">
                <a:solidFill>
                  <a:schemeClr val="dk1"/>
                </a:solidFill>
                <a:latin typeface="Roboto Condensed"/>
                <a:ea typeface="Roboto Condensed"/>
                <a:cs typeface="Roboto Condensed"/>
                <a:sym typeface="Roboto Condensed"/>
              </a:rPr>
              <a:t>Vincular a las familias en los procesos eclesiales, generando renovación y un dinamismo  evangelizador que fortalezca su identidad.</a:t>
            </a:r>
            <a:endParaRPr i="1">
              <a:solidFill>
                <a:schemeClr val="dk1"/>
              </a:solidFill>
              <a:latin typeface="Roboto Condensed"/>
              <a:ea typeface="Roboto Condensed"/>
              <a:cs typeface="Roboto Condensed"/>
              <a:sym typeface="Roboto Condensed"/>
            </a:endParaRPr>
          </a:p>
          <a:p>
            <a:pPr marL="0" lvl="0" indent="0" algn="l" rtl="0">
              <a:lnSpc>
                <a:spcPct val="115000"/>
              </a:lnSpc>
              <a:spcBef>
                <a:spcPts val="700"/>
              </a:spcBef>
              <a:spcAft>
                <a:spcPts val="0"/>
              </a:spcAft>
              <a:buNone/>
            </a:pPr>
            <a:endParaRPr>
              <a:solidFill>
                <a:schemeClr val="dk1"/>
              </a:solidFill>
              <a:latin typeface="Roboto Condensed"/>
              <a:ea typeface="Roboto Condensed"/>
              <a:cs typeface="Roboto Condensed"/>
              <a:sym typeface="Roboto Condensed"/>
            </a:endParaRPr>
          </a:p>
        </p:txBody>
      </p:sp>
      <p:pic>
        <p:nvPicPr>
          <p:cNvPr id="444" name="Google Shape;444;p31"/>
          <p:cNvPicPr preferRelativeResize="0"/>
          <p:nvPr/>
        </p:nvPicPr>
        <p:blipFill rotWithShape="1">
          <a:blip r:embed="rId3">
            <a:alphaModFix/>
          </a:blip>
          <a:srcRect l="9513" r="9521"/>
          <a:stretch/>
        </p:blipFill>
        <p:spPr>
          <a:xfrm>
            <a:off x="4799792" y="746400"/>
            <a:ext cx="4196400" cy="4205700"/>
          </a:xfrm>
          <a:prstGeom prst="diamond">
            <a:avLst/>
          </a:prstGeom>
          <a:noFill/>
          <a:ln>
            <a:noFill/>
          </a:ln>
        </p:spPr>
      </p:pic>
      <p:sp>
        <p:nvSpPr>
          <p:cNvPr id="445" name="Google Shape;445;p31"/>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grpSp>
        <p:nvGrpSpPr>
          <p:cNvPr id="446" name="Google Shape;446;p31"/>
          <p:cNvGrpSpPr/>
          <p:nvPr/>
        </p:nvGrpSpPr>
        <p:grpSpPr>
          <a:xfrm>
            <a:off x="701138" y="539436"/>
            <a:ext cx="385157" cy="472475"/>
            <a:chOff x="3979850" y="1598950"/>
            <a:chExt cx="356825" cy="505375"/>
          </a:xfrm>
        </p:grpSpPr>
        <p:sp>
          <p:nvSpPr>
            <p:cNvPr id="447" name="Google Shape;447;p31"/>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1"/>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3">
                                            <p:txEl>
                                              <p:pRg st="0" end="0"/>
                                            </p:txEl>
                                          </p:spTgt>
                                        </p:tgtEl>
                                        <p:attrNameLst>
                                          <p:attrName>style.visibility</p:attrName>
                                        </p:attrNameLst>
                                      </p:cBhvr>
                                      <p:to>
                                        <p:strVal val="visible"/>
                                      </p:to>
                                    </p:set>
                                    <p:animEffect transition="in" filter="fade">
                                      <p:cBhvr>
                                        <p:cTn id="7" dur="1000"/>
                                        <p:tgtEl>
                                          <p:spTgt spid="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3">
                                            <p:txEl>
                                              <p:pRg st="1" end="1"/>
                                            </p:txEl>
                                          </p:spTgt>
                                        </p:tgtEl>
                                        <p:attrNameLst>
                                          <p:attrName>style.visibility</p:attrName>
                                        </p:attrNameLst>
                                      </p:cBhvr>
                                      <p:to>
                                        <p:strVal val="visible"/>
                                      </p:to>
                                    </p:set>
                                    <p:animEffect transition="in" filter="fade">
                                      <p:cBhvr>
                                        <p:cTn id="12" dur="1000"/>
                                        <p:tgtEl>
                                          <p:spTgt spid="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3">
                                            <p:txEl>
                                              <p:pRg st="2" end="2"/>
                                            </p:txEl>
                                          </p:spTgt>
                                        </p:tgtEl>
                                        <p:attrNameLst>
                                          <p:attrName>style.visibility</p:attrName>
                                        </p:attrNameLst>
                                      </p:cBhvr>
                                      <p:to>
                                        <p:strVal val="visible"/>
                                      </p:to>
                                    </p:set>
                                    <p:animEffect transition="in" filter="fade">
                                      <p:cBhvr>
                                        <p:cTn id="17" dur="1000"/>
                                        <p:tgtEl>
                                          <p:spTgt spid="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2"/>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454" name="Google Shape;454;p32"/>
          <p:cNvSpPr txBox="1">
            <a:spLocks noGrp="1"/>
          </p:cNvSpPr>
          <p:nvPr>
            <p:ph type="body" idx="1"/>
          </p:nvPr>
        </p:nvSpPr>
        <p:spPr>
          <a:xfrm>
            <a:off x="605400" y="1477275"/>
            <a:ext cx="2778000" cy="17109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dirty="0">
                <a:solidFill>
                  <a:srgbClr val="FF9900"/>
                </a:solidFill>
              </a:rPr>
              <a:t>1. </a:t>
            </a:r>
            <a:r>
              <a:rPr lang="en" sz="1400" dirty="0">
                <a:solidFill>
                  <a:schemeClr val="dk1"/>
                </a:solidFill>
                <a:latin typeface="Roboto Condensed"/>
                <a:ea typeface="Roboto Condensed"/>
                <a:cs typeface="Roboto Condensed"/>
                <a:sym typeface="Roboto Condensed"/>
              </a:rPr>
              <a:t>Promover experiencias eclesiales de inclusión efectiva de las familias en los procesos educativos, sociales, políticos, </a:t>
            </a:r>
            <a:r>
              <a:rPr lang="en" sz="1400" dirty="0" smtClean="0">
                <a:solidFill>
                  <a:schemeClr val="dk1"/>
                </a:solidFill>
                <a:latin typeface="Roboto Condensed"/>
                <a:ea typeface="Roboto Condensed"/>
                <a:cs typeface="Roboto Condensed"/>
                <a:sym typeface="Roboto Condensed"/>
              </a:rPr>
              <a:t>empresariales</a:t>
            </a:r>
            <a:r>
              <a:rPr lang="es-ES_tradnl" sz="1400" dirty="0" smtClean="0">
                <a:solidFill>
                  <a:schemeClr val="dk1"/>
                </a:solidFill>
                <a:latin typeface="Roboto Condensed"/>
                <a:ea typeface="Roboto Condensed"/>
                <a:cs typeface="Roboto Condensed"/>
                <a:sym typeface="Roboto Condensed"/>
              </a:rPr>
              <a:t> y otros, por medio de</a:t>
            </a:r>
            <a:r>
              <a:rPr lang="en" sz="1400" dirty="0" smtClean="0">
                <a:solidFill>
                  <a:schemeClr val="dk1"/>
                </a:solidFill>
                <a:latin typeface="Roboto Condensed"/>
                <a:ea typeface="Roboto Condensed"/>
                <a:cs typeface="Roboto Condensed"/>
                <a:sym typeface="Roboto Condensed"/>
              </a:rPr>
              <a:t> </a:t>
            </a:r>
            <a:r>
              <a:rPr lang="es-ES_tradnl" sz="1400" dirty="0" smtClean="0">
                <a:solidFill>
                  <a:schemeClr val="dk1"/>
                </a:solidFill>
                <a:latin typeface="Roboto Condensed"/>
                <a:ea typeface="Roboto Condensed"/>
                <a:cs typeface="Roboto Condensed"/>
                <a:sym typeface="Roboto Condensed"/>
              </a:rPr>
              <a:t>iniciativas como: </a:t>
            </a:r>
            <a:r>
              <a:rPr lang="en" sz="1400" dirty="0" smtClean="0">
                <a:solidFill>
                  <a:schemeClr val="dk1"/>
                </a:solidFill>
                <a:latin typeface="Roboto Condensed"/>
                <a:ea typeface="Roboto Condensed"/>
                <a:cs typeface="Roboto Condensed"/>
                <a:sym typeface="Roboto Condensed"/>
              </a:rPr>
              <a:t>asociación </a:t>
            </a:r>
            <a:r>
              <a:rPr lang="en" sz="1400" dirty="0">
                <a:solidFill>
                  <a:schemeClr val="dk1"/>
                </a:solidFill>
                <a:latin typeface="Roboto Condensed"/>
                <a:ea typeface="Roboto Condensed"/>
                <a:cs typeface="Roboto Condensed"/>
                <a:sym typeface="Roboto Condensed"/>
              </a:rPr>
              <a:t>de padres, catequesis familiar, formación de líderes, etc.</a:t>
            </a:r>
            <a:endParaRPr sz="1400" dirty="0">
              <a:solidFill>
                <a:schemeClr val="dk1"/>
              </a:solidFill>
              <a:latin typeface="Roboto Condensed"/>
              <a:ea typeface="Roboto Condensed"/>
              <a:cs typeface="Roboto Condensed"/>
              <a:sym typeface="Roboto Condensed"/>
            </a:endParaRPr>
          </a:p>
          <a:p>
            <a:pPr marL="0" lvl="0" indent="0" algn="just" rtl="0">
              <a:spcBef>
                <a:spcPts val="1000"/>
              </a:spcBef>
              <a:spcAft>
                <a:spcPts val="1000"/>
              </a:spcAft>
              <a:buNone/>
            </a:pPr>
            <a:endParaRPr sz="1400" dirty="0">
              <a:solidFill>
                <a:srgbClr val="FF9900"/>
              </a:solidFill>
              <a:latin typeface="Roboto Condensed"/>
              <a:ea typeface="Roboto Condensed"/>
              <a:cs typeface="Roboto Condensed"/>
              <a:sym typeface="Roboto Condensed"/>
            </a:endParaRPr>
          </a:p>
        </p:txBody>
      </p:sp>
      <p:sp>
        <p:nvSpPr>
          <p:cNvPr id="455" name="Google Shape;455;p32"/>
          <p:cNvSpPr txBox="1">
            <a:spLocks noGrp="1"/>
          </p:cNvSpPr>
          <p:nvPr>
            <p:ph type="body" idx="2"/>
          </p:nvPr>
        </p:nvSpPr>
        <p:spPr>
          <a:xfrm>
            <a:off x="3598525" y="1493750"/>
            <a:ext cx="2247900" cy="17109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2.</a:t>
            </a:r>
            <a:r>
              <a:rPr lang="en" b="1"/>
              <a:t> </a:t>
            </a:r>
            <a:r>
              <a:rPr lang="en" sz="1400">
                <a:solidFill>
                  <a:schemeClr val="dk1"/>
                </a:solidFill>
                <a:latin typeface="Roboto Condensed"/>
                <a:ea typeface="Roboto Condensed"/>
                <a:cs typeface="Roboto Condensed"/>
                <a:sym typeface="Roboto Condensed"/>
              </a:rPr>
              <a:t>Organizar acciones conjuntas, tanto a nivel diocesano como parroquial, entre la Pastoral Familiar y los diferentes ámbitos pastorales y movimientos eclesiales.</a:t>
            </a:r>
            <a:endParaRPr sz="140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b="1"/>
          </a:p>
          <a:p>
            <a:pPr marL="0" lvl="0" indent="0" algn="just" rtl="0">
              <a:spcBef>
                <a:spcPts val="1000"/>
              </a:spcBef>
              <a:spcAft>
                <a:spcPts val="1000"/>
              </a:spcAft>
              <a:buNone/>
            </a:pPr>
            <a:endParaRPr sz="1400">
              <a:solidFill>
                <a:schemeClr val="dk1"/>
              </a:solidFill>
              <a:latin typeface="Roboto Condensed"/>
              <a:ea typeface="Roboto Condensed"/>
              <a:cs typeface="Roboto Condensed"/>
              <a:sym typeface="Roboto Condensed"/>
            </a:endParaRPr>
          </a:p>
        </p:txBody>
      </p:sp>
      <p:sp>
        <p:nvSpPr>
          <p:cNvPr id="456" name="Google Shape;456;p32"/>
          <p:cNvSpPr txBox="1">
            <a:spLocks noGrp="1"/>
          </p:cNvSpPr>
          <p:nvPr>
            <p:ph type="body" idx="3"/>
          </p:nvPr>
        </p:nvSpPr>
        <p:spPr>
          <a:xfrm>
            <a:off x="6157975" y="1520175"/>
            <a:ext cx="22479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a:solidFill>
                  <a:srgbClr val="FF9900"/>
                </a:solidFill>
              </a:rPr>
              <a:t>3.</a:t>
            </a:r>
            <a:r>
              <a:rPr lang="en" sz="1400">
                <a:solidFill>
                  <a:schemeClr val="dk1"/>
                </a:solidFill>
                <a:latin typeface="Roboto Condensed"/>
                <a:ea typeface="Roboto Condensed"/>
                <a:cs typeface="Roboto Condensed"/>
                <a:sym typeface="Roboto Condensed"/>
              </a:rPr>
              <a:t>Organizar y recoger iniciativas pastorales que visualicen la riqueza multicultural y sus valores en los procesos de evangelización.</a:t>
            </a:r>
            <a:endParaRPr sz="140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b="1"/>
          </a:p>
          <a:p>
            <a:pPr marL="0" lvl="0" indent="0" algn="just" rtl="0">
              <a:spcBef>
                <a:spcPts val="1000"/>
              </a:spcBef>
              <a:spcAft>
                <a:spcPts val="0"/>
              </a:spcAft>
              <a:buNone/>
            </a:pPr>
            <a:endParaRPr sz="1400">
              <a:solidFill>
                <a:schemeClr val="dk1"/>
              </a:solidFill>
              <a:latin typeface="Roboto Condensed"/>
              <a:ea typeface="Roboto Condensed"/>
              <a:cs typeface="Roboto Condensed"/>
              <a:sym typeface="Roboto Condensed"/>
            </a:endParaRPr>
          </a:p>
          <a:p>
            <a:pPr marL="0" lvl="0" indent="0" algn="l" rtl="0">
              <a:spcBef>
                <a:spcPts val="1000"/>
              </a:spcBef>
              <a:spcAft>
                <a:spcPts val="1000"/>
              </a:spcAft>
              <a:buNone/>
            </a:pPr>
            <a:endParaRPr sz="1200"/>
          </a:p>
        </p:txBody>
      </p:sp>
      <p:sp>
        <p:nvSpPr>
          <p:cNvPr id="457" name="Google Shape;457;p3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458" name="Google Shape;458;p32"/>
          <p:cNvSpPr txBox="1">
            <a:spLocks noGrp="1"/>
          </p:cNvSpPr>
          <p:nvPr>
            <p:ph type="body" idx="1"/>
          </p:nvPr>
        </p:nvSpPr>
        <p:spPr>
          <a:xfrm>
            <a:off x="870450" y="2992875"/>
            <a:ext cx="2247900" cy="1515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b="1"/>
          </a:p>
          <a:p>
            <a:pPr marL="0" lvl="0" indent="0" algn="l" rtl="0">
              <a:spcBef>
                <a:spcPts val="1000"/>
              </a:spcBef>
              <a:spcAft>
                <a:spcPts val="1000"/>
              </a:spcAft>
              <a:buNone/>
            </a:pPr>
            <a:endParaRPr sz="1200"/>
          </a:p>
        </p:txBody>
      </p:sp>
      <p:grpSp>
        <p:nvGrpSpPr>
          <p:cNvPr id="459" name="Google Shape;459;p32"/>
          <p:cNvGrpSpPr/>
          <p:nvPr/>
        </p:nvGrpSpPr>
        <p:grpSpPr>
          <a:xfrm>
            <a:off x="870462" y="571224"/>
            <a:ext cx="550855" cy="408915"/>
            <a:chOff x="5247525" y="3007275"/>
            <a:chExt cx="517575" cy="384825"/>
          </a:xfrm>
        </p:grpSpPr>
        <p:sp>
          <p:nvSpPr>
            <p:cNvPr id="460" name="Google Shape;460;p32"/>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txBox="1">
            <a:spLocks noGrp="1"/>
          </p:cNvSpPr>
          <p:nvPr>
            <p:ph type="body" idx="1"/>
          </p:nvPr>
        </p:nvSpPr>
        <p:spPr>
          <a:xfrm>
            <a:off x="682050" y="3506675"/>
            <a:ext cx="26247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dirty="0">
                <a:solidFill>
                  <a:srgbClr val="FF9900"/>
                </a:solidFill>
              </a:rPr>
              <a:t>4. </a:t>
            </a:r>
            <a:r>
              <a:rPr lang="en" sz="1400" dirty="0">
                <a:solidFill>
                  <a:schemeClr val="dk1"/>
                </a:solidFill>
                <a:latin typeface="Roboto Condensed"/>
                <a:ea typeface="Roboto Condensed"/>
                <a:cs typeface="Roboto Condensed"/>
                <a:sym typeface="Roboto Condensed"/>
              </a:rPr>
              <a:t>Promover experiencias eclesiales de acompañamiento integral a las </a:t>
            </a:r>
            <a:r>
              <a:rPr lang="en" sz="1400" dirty="0" smtClean="0">
                <a:solidFill>
                  <a:schemeClr val="dk1"/>
                </a:solidFill>
                <a:latin typeface="Roboto Condensed"/>
                <a:ea typeface="Roboto Condensed"/>
                <a:cs typeface="Roboto Condensed"/>
                <a:sym typeface="Roboto Condensed"/>
              </a:rPr>
              <a:t>familias </a:t>
            </a:r>
            <a:r>
              <a:rPr lang="es-ES_tradnl" sz="1400" dirty="0" smtClean="0">
                <a:solidFill>
                  <a:schemeClr val="dk1"/>
                </a:solidFill>
                <a:latin typeface="Roboto Condensed"/>
                <a:ea typeface="Roboto Condensed"/>
                <a:cs typeface="Roboto Condensed"/>
                <a:sym typeface="Roboto Condensed"/>
              </a:rPr>
              <a:t>en sus diferentes realidades.</a:t>
            </a:r>
            <a:endParaRPr sz="1400" dirty="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b="1" dirty="0">
              <a:solidFill>
                <a:srgbClr val="FF9900"/>
              </a:solidFill>
            </a:endParaRPr>
          </a:p>
          <a:p>
            <a:pPr marL="0" lvl="0" indent="0" algn="just" rtl="0">
              <a:spcBef>
                <a:spcPts val="1000"/>
              </a:spcBef>
              <a:spcAft>
                <a:spcPts val="1000"/>
              </a:spcAft>
              <a:buNone/>
            </a:pPr>
            <a:endParaRPr dirty="0">
              <a:solidFill>
                <a:schemeClr val="dk1"/>
              </a:solidFill>
              <a:latin typeface="Roboto Condensed"/>
              <a:ea typeface="Roboto Condensed"/>
              <a:cs typeface="Roboto Condensed"/>
              <a:sym typeface="Roboto Condensed"/>
            </a:endParaRPr>
          </a:p>
        </p:txBody>
      </p:sp>
      <p:sp>
        <p:nvSpPr>
          <p:cNvPr id="463" name="Google Shape;463;p32"/>
          <p:cNvSpPr txBox="1">
            <a:spLocks noGrp="1"/>
          </p:cNvSpPr>
          <p:nvPr>
            <p:ph type="body" idx="1"/>
          </p:nvPr>
        </p:nvSpPr>
        <p:spPr>
          <a:xfrm>
            <a:off x="3598525" y="3387225"/>
            <a:ext cx="2624700" cy="15156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b="1" dirty="0">
                <a:solidFill>
                  <a:srgbClr val="FF9900"/>
                </a:solidFill>
              </a:rPr>
              <a:t>5.  </a:t>
            </a:r>
            <a:r>
              <a:rPr lang="en" sz="1400" dirty="0">
                <a:solidFill>
                  <a:schemeClr val="dk1"/>
                </a:solidFill>
                <a:latin typeface="Roboto Condensed"/>
                <a:ea typeface="Roboto Condensed"/>
                <a:cs typeface="Roboto Condensed"/>
                <a:sym typeface="Roboto Condensed"/>
              </a:rPr>
              <a:t>Incentivar a personas, empresas e </a:t>
            </a:r>
            <a:r>
              <a:rPr lang="en" sz="1400" dirty="0" smtClean="0">
                <a:solidFill>
                  <a:schemeClr val="dk1"/>
                </a:solidFill>
                <a:latin typeface="Roboto Condensed"/>
                <a:ea typeface="Roboto Condensed"/>
                <a:cs typeface="Roboto Condensed"/>
                <a:sym typeface="Roboto Condensed"/>
              </a:rPr>
              <a:t>instituciones</a:t>
            </a:r>
            <a:r>
              <a:rPr lang="es-ES_tradnl" sz="1400" dirty="0" smtClean="0">
                <a:solidFill>
                  <a:schemeClr val="dk1"/>
                </a:solidFill>
                <a:latin typeface="Roboto Condensed"/>
                <a:ea typeface="Roboto Condensed"/>
                <a:cs typeface="Roboto Condensed"/>
                <a:sym typeface="Roboto Condensed"/>
              </a:rPr>
              <a:t>,</a:t>
            </a:r>
            <a:r>
              <a:rPr lang="en" sz="1400" dirty="0" smtClean="0">
                <a:solidFill>
                  <a:schemeClr val="dk1"/>
                </a:solidFill>
                <a:latin typeface="Roboto Condensed"/>
                <a:ea typeface="Roboto Condensed"/>
                <a:cs typeface="Roboto Condensed"/>
                <a:sym typeface="Roboto Condensed"/>
              </a:rPr>
              <a:t> </a:t>
            </a:r>
            <a:r>
              <a:rPr lang="en" sz="1400" dirty="0">
                <a:solidFill>
                  <a:schemeClr val="dk1"/>
                </a:solidFill>
                <a:latin typeface="Roboto Condensed"/>
                <a:ea typeface="Roboto Condensed"/>
                <a:cs typeface="Roboto Condensed"/>
                <a:sym typeface="Roboto Condensed"/>
              </a:rPr>
              <a:t>a través de reconocimientos </a:t>
            </a:r>
            <a:r>
              <a:rPr lang="en" sz="1400" dirty="0" smtClean="0">
                <a:solidFill>
                  <a:schemeClr val="dk1"/>
                </a:solidFill>
                <a:latin typeface="Roboto Condensed"/>
                <a:ea typeface="Roboto Condensed"/>
                <a:cs typeface="Roboto Condensed"/>
                <a:sym typeface="Roboto Condensed"/>
              </a:rPr>
              <a:t>públicos</a:t>
            </a:r>
            <a:r>
              <a:rPr lang="es-ES_tradnl" sz="1400" dirty="0" smtClean="0">
                <a:solidFill>
                  <a:schemeClr val="dk1"/>
                </a:solidFill>
                <a:latin typeface="Roboto Condensed"/>
                <a:ea typeface="Roboto Condensed"/>
                <a:cs typeface="Roboto Condensed"/>
                <a:sym typeface="Roboto Condensed"/>
              </a:rPr>
              <a:t>,</a:t>
            </a:r>
            <a:r>
              <a:rPr lang="en" sz="1400" dirty="0" smtClean="0">
                <a:solidFill>
                  <a:schemeClr val="dk1"/>
                </a:solidFill>
                <a:latin typeface="Roboto Condensed"/>
                <a:ea typeface="Roboto Condensed"/>
                <a:cs typeface="Roboto Condensed"/>
                <a:sym typeface="Roboto Condensed"/>
              </a:rPr>
              <a:t> </a:t>
            </a:r>
            <a:r>
              <a:rPr lang="en" sz="1400" dirty="0">
                <a:solidFill>
                  <a:schemeClr val="dk1"/>
                </a:solidFill>
                <a:latin typeface="Roboto Condensed"/>
                <a:ea typeface="Roboto Condensed"/>
                <a:cs typeface="Roboto Condensed"/>
                <a:sym typeface="Roboto Condensed"/>
              </a:rPr>
              <a:t>su gestión a favor de la familia.</a:t>
            </a:r>
            <a:endParaRPr sz="1400" dirty="0">
              <a:solidFill>
                <a:schemeClr val="dk1"/>
              </a:solidFill>
              <a:latin typeface="Roboto Condensed"/>
              <a:ea typeface="Roboto Condensed"/>
              <a:cs typeface="Roboto Condensed"/>
              <a:sym typeface="Roboto Condensed"/>
            </a:endParaRPr>
          </a:p>
          <a:p>
            <a:pPr marL="0" lvl="0" indent="0" algn="just" rtl="0">
              <a:spcBef>
                <a:spcPts val="1000"/>
              </a:spcBef>
              <a:spcAft>
                <a:spcPts val="0"/>
              </a:spcAft>
              <a:buNone/>
            </a:pPr>
            <a:endParaRPr b="1" dirty="0">
              <a:solidFill>
                <a:srgbClr val="FF9900"/>
              </a:solidFill>
            </a:endParaRPr>
          </a:p>
          <a:p>
            <a:pPr marL="0" lvl="0" indent="0" algn="just" rtl="0">
              <a:spcBef>
                <a:spcPts val="1000"/>
              </a:spcBef>
              <a:spcAft>
                <a:spcPts val="1000"/>
              </a:spcAft>
              <a:buNone/>
            </a:pPr>
            <a:endParaRPr dirty="0">
              <a:solidFill>
                <a:schemeClr val="dk1"/>
              </a:solidFill>
              <a:latin typeface="Roboto Condensed"/>
              <a:ea typeface="Roboto Condensed"/>
              <a:cs typeface="Roboto Condensed"/>
              <a:sym typeface="Roboto Condensed"/>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7"/>
                                        </p:tgtEl>
                                        <p:attrNameLst>
                                          <p:attrName>style.visibility</p:attrName>
                                        </p:attrNameLst>
                                      </p:cBhvr>
                                      <p:to>
                                        <p:strVal val="visible"/>
                                      </p:to>
                                    </p:set>
                                    <p:animEffect transition="in" filter="fade">
                                      <p:cBhvr>
                                        <p:cTn id="7" dur="1000"/>
                                        <p:tgtEl>
                                          <p:spTgt spid="4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4">
                                            <p:txEl>
                                              <p:pRg st="0" end="0"/>
                                            </p:txEl>
                                          </p:spTgt>
                                        </p:tgtEl>
                                        <p:attrNameLst>
                                          <p:attrName>style.visibility</p:attrName>
                                        </p:attrNameLst>
                                      </p:cBhvr>
                                      <p:to>
                                        <p:strVal val="visible"/>
                                      </p:to>
                                    </p:set>
                                    <p:animEffect transition="in" filter="fade">
                                      <p:cBhvr>
                                        <p:cTn id="12" dur="1000"/>
                                        <p:tgtEl>
                                          <p:spTgt spid="45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5">
                                            <p:txEl>
                                              <p:pRg st="0" end="0"/>
                                            </p:txEl>
                                          </p:spTgt>
                                        </p:tgtEl>
                                        <p:attrNameLst>
                                          <p:attrName>style.visibility</p:attrName>
                                        </p:attrNameLst>
                                      </p:cBhvr>
                                      <p:to>
                                        <p:strVal val="visible"/>
                                      </p:to>
                                    </p:set>
                                    <p:animEffect transition="in" filter="fade">
                                      <p:cBhvr>
                                        <p:cTn id="17" dur="1000"/>
                                        <p:tgtEl>
                                          <p:spTgt spid="45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55">
                                            <p:txEl>
                                              <p:pRg st="1" end="1"/>
                                            </p:txEl>
                                          </p:spTgt>
                                        </p:tgtEl>
                                        <p:attrNameLst>
                                          <p:attrName>style.visibility</p:attrName>
                                        </p:attrNameLst>
                                      </p:cBhvr>
                                      <p:to>
                                        <p:strVal val="visible"/>
                                      </p:to>
                                    </p:set>
                                    <p:animEffect transition="in" filter="fade">
                                      <p:cBhvr>
                                        <p:cTn id="22" dur="1000"/>
                                        <p:tgtEl>
                                          <p:spTgt spid="45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55">
                                            <p:txEl>
                                              <p:pRg st="2" end="2"/>
                                            </p:txEl>
                                          </p:spTgt>
                                        </p:tgtEl>
                                        <p:attrNameLst>
                                          <p:attrName>style.visibility</p:attrName>
                                        </p:attrNameLst>
                                      </p:cBhvr>
                                      <p:to>
                                        <p:strVal val="visible"/>
                                      </p:to>
                                    </p:set>
                                    <p:animEffect transition="in" filter="fade">
                                      <p:cBhvr>
                                        <p:cTn id="27" dur="1000"/>
                                        <p:tgtEl>
                                          <p:spTgt spid="45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56"/>
                                        </p:tgtEl>
                                        <p:attrNameLst>
                                          <p:attrName>style.visibility</p:attrName>
                                        </p:attrNameLst>
                                      </p:cBhvr>
                                      <p:to>
                                        <p:strVal val="visible"/>
                                      </p:to>
                                    </p:set>
                                    <p:animEffect transition="in" filter="fade">
                                      <p:cBhvr>
                                        <p:cTn id="32" dur="1000"/>
                                        <p:tgtEl>
                                          <p:spTgt spid="45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2"/>
                                        </p:tgtEl>
                                        <p:attrNameLst>
                                          <p:attrName>style.visibility</p:attrName>
                                        </p:attrNameLst>
                                      </p:cBhvr>
                                      <p:to>
                                        <p:strVal val="visible"/>
                                      </p:to>
                                    </p:set>
                                    <p:animEffect transition="in" filter="fade">
                                      <p:cBhvr>
                                        <p:cTn id="37" dur="1000"/>
                                        <p:tgtEl>
                                          <p:spTgt spid="46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63"/>
                                        </p:tgtEl>
                                        <p:attrNameLst>
                                          <p:attrName>style.visibility</p:attrName>
                                        </p:attrNameLst>
                                      </p:cBhvr>
                                      <p:to>
                                        <p:strVal val="visible"/>
                                      </p:to>
                                    </p:set>
                                    <p:animEffect transition="in" filter="fade">
                                      <p:cBhvr>
                                        <p:cTn id="42" dur="1000"/>
                                        <p:tgtEl>
                                          <p:spTgt spid="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3"/>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META 4: FAMILIA, IGLESIA Y SOCIEDAD</a:t>
            </a:r>
            <a:endParaRPr/>
          </a:p>
        </p:txBody>
      </p:sp>
      <p:sp>
        <p:nvSpPr>
          <p:cNvPr id="469" name="Google Shape;469;p33"/>
          <p:cNvSpPr txBox="1">
            <a:spLocks noGrp="1"/>
          </p:cNvSpPr>
          <p:nvPr>
            <p:ph type="body" idx="1"/>
          </p:nvPr>
        </p:nvSpPr>
        <p:spPr>
          <a:xfrm>
            <a:off x="501975" y="1447275"/>
            <a:ext cx="4196400" cy="3404700"/>
          </a:xfrm>
          <a:prstGeom prst="rect">
            <a:avLst/>
          </a:prstGeom>
        </p:spPr>
        <p:txBody>
          <a:bodyPr spcFirstLastPara="1" wrap="square" lIns="91425" tIns="91425" rIns="91425" bIns="91425" anchor="ctr" anchorCtr="0">
            <a:noAutofit/>
          </a:bodyPr>
          <a:lstStyle/>
          <a:p>
            <a:pPr marL="0" lvl="0" indent="0" algn="ctr" rtl="0">
              <a:lnSpc>
                <a:spcPct val="115000"/>
              </a:lnSpc>
              <a:spcBef>
                <a:spcPts val="700"/>
              </a:spcBef>
              <a:spcAft>
                <a:spcPts val="0"/>
              </a:spcAft>
              <a:buClr>
                <a:schemeClr val="dk1"/>
              </a:buClr>
              <a:buSzPts val="1100"/>
              <a:buFont typeface="Arial"/>
              <a:buNone/>
            </a:pPr>
            <a:r>
              <a:rPr lang="en" i="1">
                <a:solidFill>
                  <a:schemeClr val="dk1"/>
                </a:solidFill>
                <a:latin typeface="Roboto Condensed"/>
                <a:ea typeface="Roboto Condensed"/>
                <a:cs typeface="Roboto Condensed"/>
                <a:sym typeface="Roboto Condensed"/>
              </a:rPr>
              <a:t>Motivar a las familias para que desde sus valores y carismas influyan positivamente en la construcción y organización sociopolítica de la realidad nacional.</a:t>
            </a:r>
            <a:endParaRPr i="1">
              <a:solidFill>
                <a:schemeClr val="dk1"/>
              </a:solidFill>
              <a:latin typeface="Roboto Condensed"/>
              <a:ea typeface="Roboto Condensed"/>
              <a:cs typeface="Roboto Condensed"/>
              <a:sym typeface="Roboto Condensed"/>
            </a:endParaRPr>
          </a:p>
        </p:txBody>
      </p:sp>
      <p:pic>
        <p:nvPicPr>
          <p:cNvPr id="470" name="Google Shape;470;p33"/>
          <p:cNvPicPr preferRelativeResize="0"/>
          <p:nvPr/>
        </p:nvPicPr>
        <p:blipFill rotWithShape="1">
          <a:blip r:embed="rId3">
            <a:alphaModFix/>
          </a:blip>
          <a:srcRect l="24224" r="24224"/>
          <a:stretch/>
        </p:blipFill>
        <p:spPr>
          <a:xfrm>
            <a:off x="4799792" y="746400"/>
            <a:ext cx="4196400" cy="4205700"/>
          </a:xfrm>
          <a:prstGeom prst="diamond">
            <a:avLst/>
          </a:prstGeom>
          <a:noFill/>
          <a:ln>
            <a:noFill/>
          </a:ln>
        </p:spPr>
      </p:pic>
      <p:sp>
        <p:nvSpPr>
          <p:cNvPr id="471" name="Google Shape;471;p3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a:p>
        </p:txBody>
      </p:sp>
      <p:grpSp>
        <p:nvGrpSpPr>
          <p:cNvPr id="472" name="Google Shape;472;p33"/>
          <p:cNvGrpSpPr/>
          <p:nvPr/>
        </p:nvGrpSpPr>
        <p:grpSpPr>
          <a:xfrm>
            <a:off x="697966" y="557600"/>
            <a:ext cx="406317" cy="436139"/>
            <a:chOff x="3979850" y="1598950"/>
            <a:chExt cx="356825" cy="505375"/>
          </a:xfrm>
        </p:grpSpPr>
        <p:sp>
          <p:nvSpPr>
            <p:cNvPr id="473" name="Google Shape;473;p33"/>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3"/>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9">
                                            <p:txEl>
                                              <p:pRg st="0" end="0"/>
                                            </p:txEl>
                                          </p:spTgt>
                                        </p:tgtEl>
                                        <p:attrNameLst>
                                          <p:attrName>style.visibility</p:attrName>
                                        </p:attrNameLst>
                                      </p:cBhvr>
                                      <p:to>
                                        <p:strVal val="visible"/>
                                      </p:to>
                                    </p:set>
                                    <p:animEffect transition="in" filter="fade">
                                      <p:cBhvr>
                                        <p:cTn id="7" dur="1000"/>
                                        <p:tgtEl>
                                          <p:spTgt spid="4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4"/>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480" name="Google Shape;480;p3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28</a:t>
            </a:fld>
            <a:endParaRPr/>
          </a:p>
        </p:txBody>
      </p:sp>
      <p:grpSp>
        <p:nvGrpSpPr>
          <p:cNvPr id="481" name="Google Shape;481;p34"/>
          <p:cNvGrpSpPr/>
          <p:nvPr/>
        </p:nvGrpSpPr>
        <p:grpSpPr>
          <a:xfrm>
            <a:off x="814287" y="571224"/>
            <a:ext cx="550855" cy="408915"/>
            <a:chOff x="5247525" y="3007275"/>
            <a:chExt cx="517575" cy="384825"/>
          </a:xfrm>
        </p:grpSpPr>
        <p:sp>
          <p:nvSpPr>
            <p:cNvPr id="482" name="Google Shape;482;p34"/>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4"/>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4" name="Google Shape;484;p34"/>
          <p:cNvSpPr txBox="1"/>
          <p:nvPr/>
        </p:nvSpPr>
        <p:spPr>
          <a:xfrm>
            <a:off x="281155" y="1442831"/>
            <a:ext cx="3317218" cy="2127683"/>
          </a:xfrm>
          <a:prstGeom prst="rect">
            <a:avLst/>
          </a:prstGeom>
          <a:noFill/>
          <a:ln>
            <a:noFill/>
          </a:ln>
        </p:spPr>
        <p:txBody>
          <a:bodyPr spcFirstLastPara="1" wrap="square" lIns="91425" tIns="91425" rIns="91425" bIns="91425" anchor="ctr" anchorCtr="0">
            <a:noAutofit/>
          </a:bodyPr>
          <a:lstStyle/>
          <a:p>
            <a:pPr marL="76200" lvl="0" algn="just">
              <a:lnSpc>
                <a:spcPct val="115000"/>
              </a:lnSpc>
              <a:spcBef>
                <a:spcPts val="700"/>
              </a:spcBef>
              <a:buClr>
                <a:srgbClr val="FF9900"/>
              </a:buClr>
              <a:buSzPts val="2400"/>
            </a:pPr>
            <a:r>
              <a:rPr lang="en" b="1" dirty="0" smtClean="0">
                <a:solidFill>
                  <a:srgbClr val="F78C21"/>
                </a:solidFill>
                <a:latin typeface="Roboto Condensed"/>
                <a:ea typeface="Roboto Condensed"/>
                <a:cs typeface="Roboto Condensed"/>
                <a:sym typeface="Roboto Condensed"/>
              </a:rPr>
              <a:t>1. </a:t>
            </a:r>
            <a:r>
              <a:rPr lang="en" dirty="0" smtClean="0">
                <a:solidFill>
                  <a:schemeClr val="dk1"/>
                </a:solidFill>
                <a:latin typeface="Roboto Condensed"/>
                <a:ea typeface="Roboto Condensed"/>
                <a:cs typeface="Roboto Condensed"/>
                <a:sym typeface="Roboto Condensed"/>
              </a:rPr>
              <a:t>Capacitar agentes de pastoral que promuevan procesos de formación social y política en las familias según las orientaciones de la doctrina social de la Iglesia, para que influyan positivamente en los cambios sociales del país.</a:t>
            </a:r>
            <a:endParaRPr dirty="0">
              <a:solidFill>
                <a:schemeClr val="dk1"/>
              </a:solidFill>
              <a:latin typeface="Roboto Condensed"/>
              <a:ea typeface="Roboto Condensed"/>
              <a:cs typeface="Roboto Condensed"/>
              <a:sym typeface="Roboto Condensed"/>
            </a:endParaRPr>
          </a:p>
        </p:txBody>
      </p:sp>
      <p:sp>
        <p:nvSpPr>
          <p:cNvPr id="2" name="Rectángulo 1"/>
          <p:cNvSpPr/>
          <p:nvPr/>
        </p:nvSpPr>
        <p:spPr>
          <a:xfrm>
            <a:off x="3598373" y="1754276"/>
            <a:ext cx="3185605" cy="1083374"/>
          </a:xfrm>
          <a:prstGeom prst="rect">
            <a:avLst/>
          </a:prstGeom>
        </p:spPr>
        <p:txBody>
          <a:bodyPr wrap="square">
            <a:spAutoFit/>
          </a:bodyPr>
          <a:lstStyle/>
          <a:p>
            <a:pPr marL="76200" lvl="0" algn="just">
              <a:lnSpc>
                <a:spcPct val="115000"/>
              </a:lnSpc>
              <a:spcBef>
                <a:spcPts val="700"/>
              </a:spcBef>
              <a:buClr>
                <a:srgbClr val="FF9900"/>
              </a:buClr>
              <a:buSzPts val="2400"/>
            </a:pPr>
            <a:r>
              <a:rPr lang="en" b="1" dirty="0" smtClean="0">
                <a:solidFill>
                  <a:srgbClr val="F78C21"/>
                </a:solidFill>
                <a:latin typeface="Roboto Condensed"/>
                <a:ea typeface="Roboto Condensed"/>
                <a:cs typeface="Roboto Condensed"/>
                <a:sym typeface="Roboto Condensed"/>
              </a:rPr>
              <a:t>2. </a:t>
            </a:r>
            <a:r>
              <a:rPr lang="en" dirty="0" smtClean="0">
                <a:solidFill>
                  <a:schemeClr val="dk1"/>
                </a:solidFill>
                <a:latin typeface="Roboto Condensed"/>
                <a:ea typeface="Roboto Condensed"/>
                <a:cs typeface="Roboto Condensed"/>
                <a:sym typeface="Roboto Condensed"/>
              </a:rPr>
              <a:t>Difundir </a:t>
            </a:r>
            <a:r>
              <a:rPr lang="en" dirty="0">
                <a:solidFill>
                  <a:schemeClr val="dk1"/>
                </a:solidFill>
                <a:latin typeface="Roboto Condensed"/>
                <a:ea typeface="Roboto Condensed"/>
                <a:cs typeface="Roboto Condensed"/>
                <a:sym typeface="Roboto Condensed"/>
              </a:rPr>
              <a:t>experiencias de  formación  social y política</a:t>
            </a:r>
            <a:r>
              <a:rPr lang="es-ES_tradnl" dirty="0">
                <a:solidFill>
                  <a:schemeClr val="dk1"/>
                </a:solidFill>
                <a:latin typeface="Roboto Condensed"/>
                <a:ea typeface="Roboto Condensed"/>
                <a:cs typeface="Roboto Condensed"/>
                <a:sym typeface="Roboto Condensed"/>
              </a:rPr>
              <a:t> </a:t>
            </a:r>
            <a:r>
              <a:rPr lang="en" dirty="0">
                <a:solidFill>
                  <a:schemeClr val="dk1"/>
                </a:solidFill>
                <a:latin typeface="Roboto Condensed"/>
                <a:ea typeface="Roboto Condensed"/>
                <a:cs typeface="Roboto Condensed"/>
                <a:sym typeface="Roboto Condensed"/>
              </a:rPr>
              <a:t>a nivel diocesano y parroquial,  dirigidas a padres de familia y jóvenes.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0"/>
                                        </p:tgtEl>
                                        <p:attrNameLst>
                                          <p:attrName>style.visibility</p:attrName>
                                        </p:attrNameLst>
                                      </p:cBhvr>
                                      <p:to>
                                        <p:strVal val="visible"/>
                                      </p:to>
                                    </p:set>
                                    <p:animEffect transition="in" filter="fade">
                                      <p:cBhvr>
                                        <p:cTn id="7" dur="1000"/>
                                        <p:tgtEl>
                                          <p:spTgt spid="4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4">
                                            <p:txEl>
                                              <p:pRg st="0" end="0"/>
                                            </p:txEl>
                                          </p:spTgt>
                                        </p:tgtEl>
                                        <p:attrNameLst>
                                          <p:attrName>style.visibility</p:attrName>
                                        </p:attrNameLst>
                                      </p:cBhvr>
                                      <p:to>
                                        <p:strVal val="visible"/>
                                      </p:to>
                                    </p:set>
                                    <p:animEffect transition="in" filter="fade">
                                      <p:cBhvr>
                                        <p:cTn id="12" dur="1000"/>
                                        <p:tgtEl>
                                          <p:spTgt spid="48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META 5: FAMILIA, FUENTE DE VIDA</a:t>
            </a:r>
            <a:endParaRPr/>
          </a:p>
        </p:txBody>
      </p:sp>
      <p:sp>
        <p:nvSpPr>
          <p:cNvPr id="490" name="Google Shape;490;p35"/>
          <p:cNvSpPr txBox="1">
            <a:spLocks noGrp="1"/>
          </p:cNvSpPr>
          <p:nvPr>
            <p:ph type="body" idx="1"/>
          </p:nvPr>
        </p:nvSpPr>
        <p:spPr>
          <a:xfrm>
            <a:off x="220401" y="1311175"/>
            <a:ext cx="4477974" cy="3769500"/>
          </a:xfrm>
          <a:prstGeom prst="rect">
            <a:avLst/>
          </a:prstGeom>
        </p:spPr>
        <p:txBody>
          <a:bodyPr spcFirstLastPara="1" wrap="square" lIns="91425" tIns="91425" rIns="91425" bIns="91425" anchor="ctr" anchorCtr="0">
            <a:noAutofit/>
          </a:bodyPr>
          <a:lstStyle/>
          <a:p>
            <a:pPr marL="0" lvl="0" indent="0" algn="ctr" rtl="0">
              <a:lnSpc>
                <a:spcPct val="80000"/>
              </a:lnSpc>
              <a:spcBef>
                <a:spcPts val="700"/>
              </a:spcBef>
              <a:spcAft>
                <a:spcPts val="0"/>
              </a:spcAft>
              <a:buNone/>
            </a:pPr>
            <a:r>
              <a:rPr lang="en" sz="1800" i="1" dirty="0">
                <a:solidFill>
                  <a:schemeClr val="dk1"/>
                </a:solidFill>
                <a:latin typeface="Roboto Condensed"/>
                <a:ea typeface="Roboto Condensed"/>
                <a:cs typeface="Roboto Condensed"/>
                <a:sym typeface="Roboto Condensed"/>
              </a:rPr>
              <a:t>Generar y recoger iniciativas a nivel eclesial, donde las familias testimonien la presencia de Jesucristo, en la protección de la vida desde la concepción hasta su muerte natural; en el cuidado del medio ambiente y en las distintas manifestaciones de solidaridad comunitaria.</a:t>
            </a:r>
            <a:endParaRPr sz="1800" i="1" dirty="0">
              <a:solidFill>
                <a:schemeClr val="dk1"/>
              </a:solidFill>
              <a:latin typeface="Roboto Condensed"/>
              <a:ea typeface="Roboto Condensed"/>
              <a:cs typeface="Roboto Condensed"/>
              <a:sym typeface="Roboto Condensed"/>
            </a:endParaRPr>
          </a:p>
          <a:p>
            <a:pPr marL="0" lvl="0" indent="0" algn="ctr" rtl="0">
              <a:lnSpc>
                <a:spcPct val="115000"/>
              </a:lnSpc>
              <a:spcBef>
                <a:spcPts val="700"/>
              </a:spcBef>
              <a:spcAft>
                <a:spcPts val="0"/>
              </a:spcAft>
              <a:buNone/>
            </a:pPr>
            <a:endParaRPr dirty="0">
              <a:solidFill>
                <a:schemeClr val="dk1"/>
              </a:solidFill>
              <a:latin typeface="Roboto Condensed"/>
              <a:ea typeface="Roboto Condensed"/>
              <a:cs typeface="Roboto Condensed"/>
              <a:sym typeface="Roboto Condensed"/>
            </a:endParaRPr>
          </a:p>
        </p:txBody>
      </p:sp>
      <p:pic>
        <p:nvPicPr>
          <p:cNvPr id="491" name="Google Shape;491;p35"/>
          <p:cNvPicPr preferRelativeResize="0"/>
          <p:nvPr/>
        </p:nvPicPr>
        <p:blipFill rotWithShape="1">
          <a:blip r:embed="rId3">
            <a:alphaModFix/>
          </a:blip>
          <a:srcRect l="16743" r="16736"/>
          <a:stretch/>
        </p:blipFill>
        <p:spPr>
          <a:xfrm>
            <a:off x="4947592" y="746400"/>
            <a:ext cx="4196400" cy="4205700"/>
          </a:xfrm>
          <a:prstGeom prst="diamond">
            <a:avLst/>
          </a:prstGeom>
          <a:noFill/>
          <a:ln>
            <a:noFill/>
          </a:ln>
        </p:spPr>
      </p:pic>
      <p:sp>
        <p:nvSpPr>
          <p:cNvPr id="492" name="Google Shape;492;p3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29</a:t>
            </a:fld>
            <a:endParaRPr/>
          </a:p>
        </p:txBody>
      </p:sp>
      <p:grpSp>
        <p:nvGrpSpPr>
          <p:cNvPr id="493" name="Google Shape;493;p35"/>
          <p:cNvGrpSpPr/>
          <p:nvPr/>
        </p:nvGrpSpPr>
        <p:grpSpPr>
          <a:xfrm>
            <a:off x="607038" y="539449"/>
            <a:ext cx="385157" cy="472475"/>
            <a:chOff x="3979850" y="1598950"/>
            <a:chExt cx="356825" cy="505375"/>
          </a:xfrm>
        </p:grpSpPr>
        <p:sp>
          <p:nvSpPr>
            <p:cNvPr id="494" name="Google Shape;494;p35"/>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5"/>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0">
                                            <p:txEl>
                                              <p:pRg st="0" end="0"/>
                                            </p:txEl>
                                          </p:spTgt>
                                        </p:tgtEl>
                                        <p:attrNameLst>
                                          <p:attrName>style.visibility</p:attrName>
                                        </p:attrNameLst>
                                      </p:cBhvr>
                                      <p:to>
                                        <p:strVal val="visible"/>
                                      </p:to>
                                    </p:set>
                                    <p:animEffect transition="in" filter="fade">
                                      <p:cBhvr>
                                        <p:cTn id="7" dur="1000"/>
                                        <p:tgtEl>
                                          <p:spTgt spid="4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0">
                                            <p:txEl>
                                              <p:pRg st="1" end="1"/>
                                            </p:txEl>
                                          </p:spTgt>
                                        </p:tgtEl>
                                        <p:attrNameLst>
                                          <p:attrName>style.visibility</p:attrName>
                                        </p:attrNameLst>
                                      </p:cBhvr>
                                      <p:to>
                                        <p:strVal val="visible"/>
                                      </p:to>
                                    </p:set>
                                    <p:animEffect transition="in" filter="fade">
                                      <p:cBhvr>
                                        <p:cTn id="12" dur="1000"/>
                                        <p:tgtEl>
                                          <p:spTgt spid="49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3"/>
          <p:cNvSpPr txBox="1">
            <a:spLocks noGrp="1"/>
          </p:cNvSpPr>
          <p:nvPr>
            <p:ph type="title"/>
          </p:nvPr>
        </p:nvSpPr>
        <p:spPr>
          <a:xfrm>
            <a:off x="228600" y="87775"/>
            <a:ext cx="7333500" cy="135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b="0">
                <a:solidFill>
                  <a:srgbClr val="FF9900"/>
                </a:solidFill>
              </a:rPr>
              <a:t>REUNIONES CON EQUIPOS DE PASTORAL FAMILIAR</a:t>
            </a:r>
            <a:endParaRPr b="0">
              <a:solidFill>
                <a:srgbClr val="FF9900"/>
              </a:solidFill>
            </a:endParaRPr>
          </a:p>
          <a:p>
            <a:pPr marL="0" lvl="0" indent="0" algn="l" rtl="0">
              <a:spcBef>
                <a:spcPts val="0"/>
              </a:spcBef>
              <a:spcAft>
                <a:spcPts val="0"/>
              </a:spcAft>
              <a:buNone/>
            </a:pPr>
            <a:r>
              <a:rPr lang="en" b="0">
                <a:solidFill>
                  <a:srgbClr val="FF9900"/>
                </a:solidFill>
              </a:rPr>
              <a:t>DE LAS JURISDICCIONES ECLESIÁSTICAS</a:t>
            </a:r>
            <a:endParaRPr sz="1800">
              <a:solidFill>
                <a:srgbClr val="FF9900"/>
              </a:solidFill>
            </a:endParaRPr>
          </a:p>
        </p:txBody>
      </p:sp>
      <p:sp>
        <p:nvSpPr>
          <p:cNvPr id="199" name="Google Shape;199;p1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200" name="Google Shape;200;p13"/>
          <p:cNvSpPr txBox="1">
            <a:spLocks noGrp="1"/>
          </p:cNvSpPr>
          <p:nvPr>
            <p:ph type="body" idx="1"/>
          </p:nvPr>
        </p:nvSpPr>
        <p:spPr>
          <a:xfrm>
            <a:off x="374600" y="1284942"/>
            <a:ext cx="8200032" cy="3351660"/>
          </a:xfrm>
          <a:prstGeom prst="rect">
            <a:avLst/>
          </a:prstGeom>
        </p:spPr>
        <p:txBody>
          <a:bodyPr spcFirstLastPara="1" wrap="square" lIns="91425" tIns="91425" rIns="91425" bIns="91425" anchor="t" anchorCtr="0">
            <a:noAutofit/>
          </a:bodyPr>
          <a:lstStyle/>
          <a:p>
            <a:pPr marL="0" lvl="0" indent="0" algn="just" rtl="0">
              <a:lnSpc>
                <a:spcPct val="115000"/>
              </a:lnSpc>
              <a:spcBef>
                <a:spcPts val="700"/>
              </a:spcBef>
              <a:spcAft>
                <a:spcPts val="0"/>
              </a:spcAft>
              <a:buClr>
                <a:schemeClr val="dk1"/>
              </a:buClr>
              <a:buSzPts val="1100"/>
              <a:buFont typeface="Arial"/>
              <a:buNone/>
            </a:pPr>
            <a:r>
              <a:rPr lang="en" sz="1600" dirty="0">
                <a:solidFill>
                  <a:srgbClr val="94B6D2"/>
                </a:solidFill>
                <a:latin typeface="Roboto Condensed"/>
                <a:ea typeface="Roboto Condensed"/>
                <a:cs typeface="Roboto Condensed"/>
                <a:sym typeface="Roboto Condensed"/>
              </a:rPr>
              <a:t> </a:t>
            </a:r>
            <a:r>
              <a:rPr lang="en" sz="1600" b="1" dirty="0">
                <a:solidFill>
                  <a:srgbClr val="262626"/>
                </a:solidFill>
                <a:latin typeface="Roboto Condensed"/>
                <a:ea typeface="Roboto Condensed"/>
                <a:cs typeface="Roboto Condensed"/>
                <a:sym typeface="Roboto Condensed"/>
              </a:rPr>
              <a:t>EN EL MES DE MAYO ASISTIERON 82 PERSONAS DE LOS 4 </a:t>
            </a:r>
            <a:r>
              <a:rPr lang="en" sz="1600" b="1" dirty="0" smtClean="0">
                <a:solidFill>
                  <a:srgbClr val="262626"/>
                </a:solidFill>
                <a:latin typeface="Roboto Condensed"/>
                <a:ea typeface="Roboto Condensed"/>
                <a:cs typeface="Roboto Condensed"/>
                <a:sym typeface="Roboto Condensed"/>
              </a:rPr>
              <a:t>ARZOBISPADOS</a:t>
            </a:r>
            <a:r>
              <a:rPr lang="es-ES_tradnl" sz="1600" b="1" dirty="0" smtClean="0">
                <a:solidFill>
                  <a:srgbClr val="262626"/>
                </a:solidFill>
                <a:latin typeface="Roboto Condensed"/>
                <a:ea typeface="Roboto Condensed"/>
                <a:cs typeface="Roboto Condensed"/>
                <a:sym typeface="Roboto Condensed"/>
              </a:rPr>
              <a:t>, 19 JURISDICCIONES</a:t>
            </a:r>
            <a:r>
              <a:rPr lang="es-ES_tradnl" sz="1600" b="1" dirty="0">
                <a:solidFill>
                  <a:srgbClr val="262626"/>
                </a:solidFill>
                <a:latin typeface="Roboto Condensed"/>
                <a:ea typeface="Roboto Condensed"/>
                <a:cs typeface="Roboto Condensed"/>
                <a:sym typeface="Roboto Condensed"/>
              </a:rPr>
              <a:t>,</a:t>
            </a:r>
            <a:r>
              <a:rPr lang="en" sz="1600" b="1" dirty="0" smtClean="0">
                <a:solidFill>
                  <a:srgbClr val="262626"/>
                </a:solidFill>
                <a:latin typeface="Roboto Condensed"/>
                <a:ea typeface="Roboto Condensed"/>
                <a:cs typeface="Roboto Condensed"/>
                <a:sym typeface="Roboto Condensed"/>
              </a:rPr>
              <a:t> </a:t>
            </a:r>
            <a:r>
              <a:rPr lang="es-ES_tradnl" sz="1600" b="1" dirty="0" smtClean="0">
                <a:solidFill>
                  <a:srgbClr val="262626"/>
                </a:solidFill>
                <a:latin typeface="Roboto Condensed"/>
                <a:ea typeface="Roboto Condensed"/>
                <a:cs typeface="Roboto Condensed"/>
                <a:sym typeface="Roboto Condensed"/>
              </a:rPr>
              <a:t>6 </a:t>
            </a:r>
            <a:r>
              <a:rPr lang="en" sz="1600" b="1" dirty="0" smtClean="0">
                <a:solidFill>
                  <a:srgbClr val="262626"/>
                </a:solidFill>
                <a:latin typeface="Roboto Condensed"/>
                <a:ea typeface="Roboto Condensed"/>
                <a:cs typeface="Roboto Condensed"/>
                <a:sym typeface="Roboto Condensed"/>
              </a:rPr>
              <a:t>MOVIMIENTOS </a:t>
            </a:r>
            <a:r>
              <a:rPr lang="en" sz="1600" b="1" dirty="0">
                <a:solidFill>
                  <a:srgbClr val="262626"/>
                </a:solidFill>
                <a:latin typeface="Roboto Condensed"/>
                <a:ea typeface="Roboto Condensed"/>
                <a:cs typeface="Roboto Condensed"/>
                <a:sym typeface="Roboto Condensed"/>
              </a:rPr>
              <a:t>DE </a:t>
            </a:r>
            <a:r>
              <a:rPr lang="en" sz="1600" b="1" dirty="0" smtClean="0">
                <a:solidFill>
                  <a:srgbClr val="262626"/>
                </a:solidFill>
                <a:latin typeface="Roboto Condensed"/>
                <a:ea typeface="Roboto Condensed"/>
                <a:cs typeface="Roboto Condensed"/>
                <a:sym typeface="Roboto Condensed"/>
              </a:rPr>
              <a:t>FAMILIA</a:t>
            </a:r>
            <a:r>
              <a:rPr lang="es-ES_tradnl" sz="1600" b="1" dirty="0">
                <a:solidFill>
                  <a:srgbClr val="262626"/>
                </a:solidFill>
                <a:latin typeface="Roboto Condensed"/>
                <a:ea typeface="Roboto Condensed"/>
                <a:cs typeface="Roboto Condensed"/>
                <a:sym typeface="Roboto Condensed"/>
              </a:rPr>
              <a:t> </a:t>
            </a:r>
            <a:r>
              <a:rPr lang="es-ES_tradnl" sz="1600" b="1" dirty="0" smtClean="0">
                <a:solidFill>
                  <a:srgbClr val="262626"/>
                </a:solidFill>
                <a:latin typeface="Roboto Condensed"/>
                <a:ea typeface="Roboto Condensed"/>
                <a:cs typeface="Roboto Condensed"/>
                <a:sym typeface="Roboto Condensed"/>
              </a:rPr>
              <a:t>Y 15 VICARIOS.</a:t>
            </a:r>
            <a:endParaRPr sz="1600" b="1" dirty="0">
              <a:solidFill>
                <a:srgbClr val="FF0000"/>
              </a:solidFill>
              <a:latin typeface="Roboto Condensed"/>
              <a:ea typeface="Roboto Condensed"/>
              <a:cs typeface="Roboto Condensed"/>
              <a:sym typeface="Roboto Condensed"/>
            </a:endParaRPr>
          </a:p>
          <a:p>
            <a:pPr marL="0" lvl="0" indent="0" algn="just" rtl="0">
              <a:lnSpc>
                <a:spcPct val="115000"/>
              </a:lnSpc>
              <a:spcBef>
                <a:spcPts val="700"/>
              </a:spcBef>
              <a:spcAft>
                <a:spcPts val="0"/>
              </a:spcAft>
              <a:buClr>
                <a:schemeClr val="dk1"/>
              </a:buClr>
              <a:buSzPts val="1100"/>
              <a:buFont typeface="Arial"/>
              <a:buNone/>
            </a:pPr>
            <a:r>
              <a:rPr lang="en" sz="1600" dirty="0">
                <a:solidFill>
                  <a:srgbClr val="94B6D2"/>
                </a:solidFill>
                <a:latin typeface="Roboto Condensed"/>
                <a:ea typeface="Roboto Condensed"/>
                <a:cs typeface="Roboto Condensed"/>
                <a:sym typeface="Roboto Condensed"/>
              </a:rPr>
              <a:t> </a:t>
            </a:r>
            <a:r>
              <a:rPr lang="es-ES_tradnl" sz="1600" b="1" dirty="0" smtClean="0">
                <a:solidFill>
                  <a:srgbClr val="262626"/>
                </a:solidFill>
                <a:latin typeface="Roboto Condensed"/>
                <a:ea typeface="Roboto Condensed"/>
                <a:cs typeface="Roboto Condensed"/>
                <a:sym typeface="Roboto Condensed"/>
              </a:rPr>
              <a:t>EL TRABAJO SE CENTRÓ EN</a:t>
            </a:r>
            <a:r>
              <a:rPr lang="en" sz="1600" b="1" dirty="0" smtClean="0">
                <a:solidFill>
                  <a:srgbClr val="262626"/>
                </a:solidFill>
                <a:latin typeface="Roboto Condensed"/>
                <a:ea typeface="Roboto Condensed"/>
                <a:cs typeface="Roboto Condensed"/>
                <a:sym typeface="Roboto Condensed"/>
              </a:rPr>
              <a:t>:</a:t>
            </a:r>
            <a:endParaRPr sz="1600" b="1" dirty="0">
              <a:solidFill>
                <a:srgbClr val="262626"/>
              </a:solidFill>
              <a:latin typeface="Roboto Condensed"/>
              <a:ea typeface="Roboto Condensed"/>
              <a:cs typeface="Roboto Condensed"/>
              <a:sym typeface="Roboto Condensed"/>
            </a:endParaRPr>
          </a:p>
          <a:p>
            <a:pPr marL="457200" lvl="0" indent="-317500" algn="just" rtl="0">
              <a:lnSpc>
                <a:spcPct val="115000"/>
              </a:lnSpc>
              <a:spcBef>
                <a:spcPts val="700"/>
              </a:spcBef>
              <a:spcAft>
                <a:spcPts val="0"/>
              </a:spcAft>
              <a:buClr>
                <a:srgbClr val="FF9900"/>
              </a:buClr>
              <a:buSzPts val="1400"/>
              <a:buFont typeface="Roboto Condensed"/>
              <a:buChar char="❖"/>
            </a:pPr>
            <a:r>
              <a:rPr lang="en" sz="1600" dirty="0">
                <a:solidFill>
                  <a:srgbClr val="262626"/>
                </a:solidFill>
                <a:latin typeface="Roboto Condensed"/>
                <a:ea typeface="Roboto Condensed"/>
                <a:cs typeface="Roboto Condensed"/>
                <a:sym typeface="Roboto Condensed"/>
              </a:rPr>
              <a:t>Los </a:t>
            </a:r>
            <a:r>
              <a:rPr lang="en" sz="1600" b="1" dirty="0">
                <a:solidFill>
                  <a:srgbClr val="262626"/>
                </a:solidFill>
                <a:latin typeface="Roboto Condensed"/>
                <a:ea typeface="Roboto Condensed"/>
                <a:cs typeface="Roboto Condensed"/>
                <a:sym typeface="Roboto Condensed"/>
              </a:rPr>
              <a:t>retos prioritarios</a:t>
            </a:r>
            <a:r>
              <a:rPr lang="en" sz="1600" dirty="0">
                <a:solidFill>
                  <a:srgbClr val="262626"/>
                </a:solidFill>
                <a:latin typeface="Roboto Condensed"/>
                <a:ea typeface="Roboto Condensed"/>
                <a:cs typeface="Roboto Condensed"/>
                <a:sym typeface="Roboto Condensed"/>
              </a:rPr>
              <a:t> para Misión Familia.</a:t>
            </a:r>
            <a:endParaRPr sz="1600" dirty="0">
              <a:solidFill>
                <a:srgbClr val="262626"/>
              </a:solidFill>
              <a:latin typeface="Roboto Condensed"/>
              <a:ea typeface="Roboto Condensed"/>
              <a:cs typeface="Roboto Condensed"/>
              <a:sym typeface="Roboto Condensed"/>
            </a:endParaRPr>
          </a:p>
          <a:p>
            <a:pPr marL="457200" lvl="0" indent="-317500" algn="just" rtl="0">
              <a:lnSpc>
                <a:spcPct val="115000"/>
              </a:lnSpc>
              <a:spcBef>
                <a:spcPts val="0"/>
              </a:spcBef>
              <a:spcAft>
                <a:spcPts val="0"/>
              </a:spcAft>
              <a:buClr>
                <a:srgbClr val="FF9900"/>
              </a:buClr>
              <a:buSzPts val="1400"/>
              <a:buFont typeface="Roboto Condensed"/>
              <a:buChar char="❖"/>
            </a:pPr>
            <a:r>
              <a:rPr lang="en" sz="1600" dirty="0">
                <a:solidFill>
                  <a:srgbClr val="262626"/>
                </a:solidFill>
                <a:latin typeface="Roboto Condensed"/>
                <a:ea typeface="Roboto Condensed"/>
                <a:cs typeface="Roboto Condensed"/>
                <a:sym typeface="Roboto Condensed"/>
              </a:rPr>
              <a:t>Las actividades concretas que se deberían impulsar para atender las necesidades actuales de la familia ecuatoriana.</a:t>
            </a:r>
            <a:endParaRPr sz="1600" dirty="0">
              <a:solidFill>
                <a:srgbClr val="262626"/>
              </a:solidFill>
              <a:latin typeface="Roboto Condensed"/>
              <a:ea typeface="Roboto Condensed"/>
              <a:cs typeface="Roboto Condensed"/>
              <a:sym typeface="Roboto Condensed"/>
            </a:endParaRPr>
          </a:p>
          <a:p>
            <a:pPr marL="457200" lvl="0" indent="-317500" algn="just" rtl="0">
              <a:lnSpc>
                <a:spcPct val="115000"/>
              </a:lnSpc>
              <a:spcBef>
                <a:spcPts val="0"/>
              </a:spcBef>
              <a:spcAft>
                <a:spcPts val="0"/>
              </a:spcAft>
              <a:buClr>
                <a:srgbClr val="FF9900"/>
              </a:buClr>
              <a:buSzPts val="1400"/>
              <a:buFont typeface="Roboto Condensed"/>
              <a:buChar char="❖"/>
            </a:pPr>
            <a:r>
              <a:rPr lang="en" sz="1600" dirty="0">
                <a:solidFill>
                  <a:srgbClr val="262626"/>
                </a:solidFill>
                <a:latin typeface="Roboto Condensed"/>
                <a:ea typeface="Roboto Condensed"/>
                <a:cs typeface="Roboto Condensed"/>
                <a:sym typeface="Roboto Condensed"/>
              </a:rPr>
              <a:t>La convocatoria: quién convoca, a quiénes convocar, ámbito territorial (parroquia, vicaría, diócesis...).</a:t>
            </a:r>
            <a:endParaRPr sz="1600" dirty="0">
              <a:solidFill>
                <a:srgbClr val="262626"/>
              </a:solidFill>
              <a:latin typeface="Roboto Condensed"/>
              <a:ea typeface="Roboto Condensed"/>
              <a:cs typeface="Roboto Condensed"/>
              <a:sym typeface="Roboto Condensed"/>
            </a:endParaRPr>
          </a:p>
          <a:p>
            <a:pPr marL="457200" lvl="0" indent="-317500" algn="just" rtl="0">
              <a:lnSpc>
                <a:spcPct val="115000"/>
              </a:lnSpc>
              <a:spcBef>
                <a:spcPts val="0"/>
              </a:spcBef>
              <a:spcAft>
                <a:spcPts val="0"/>
              </a:spcAft>
              <a:buClr>
                <a:srgbClr val="FF9900"/>
              </a:buClr>
              <a:buSzPts val="1400"/>
              <a:buFont typeface="Roboto Condensed"/>
              <a:buChar char="❖"/>
            </a:pPr>
            <a:r>
              <a:rPr lang="en" sz="1600" dirty="0">
                <a:solidFill>
                  <a:srgbClr val="262626"/>
                </a:solidFill>
                <a:latin typeface="Roboto Condensed"/>
                <a:ea typeface="Roboto Condensed"/>
                <a:cs typeface="Roboto Condensed"/>
                <a:sym typeface="Roboto Condensed"/>
              </a:rPr>
              <a:t>Los criterios y líneas de acción para </a:t>
            </a:r>
            <a:r>
              <a:rPr lang="en" sz="1600" b="1" dirty="0">
                <a:solidFill>
                  <a:srgbClr val="262626"/>
                </a:solidFill>
                <a:latin typeface="Roboto Condensed"/>
                <a:ea typeface="Roboto Condensed"/>
                <a:cs typeface="Roboto Condensed"/>
                <a:sym typeface="Roboto Condensed"/>
              </a:rPr>
              <a:t>elaborar y poner en ejecución el plan de trabajo de Misión Familia</a:t>
            </a:r>
            <a:r>
              <a:rPr lang="en" sz="1600" dirty="0">
                <a:solidFill>
                  <a:srgbClr val="262626"/>
                </a:solidFill>
                <a:latin typeface="Roboto Condensed"/>
                <a:ea typeface="Roboto Condensed"/>
                <a:cs typeface="Roboto Condensed"/>
                <a:sym typeface="Roboto Condensed"/>
              </a:rPr>
              <a:t>, de una manera concreta y eficaz</a:t>
            </a:r>
            <a:r>
              <a:rPr lang="en" sz="1600" dirty="0" smtClean="0">
                <a:solidFill>
                  <a:srgbClr val="262626"/>
                </a:solidFill>
                <a:latin typeface="Roboto Condensed"/>
                <a:ea typeface="Roboto Condensed"/>
                <a:cs typeface="Roboto Condensed"/>
                <a:sym typeface="Roboto Condensed"/>
              </a:rPr>
              <a:t>.</a:t>
            </a:r>
            <a:endParaRPr lang="es-ES_tradnl" sz="1600" dirty="0" smtClean="0">
              <a:solidFill>
                <a:srgbClr val="262626"/>
              </a:solidFill>
              <a:latin typeface="Roboto Condensed"/>
              <a:ea typeface="Roboto Condensed"/>
              <a:cs typeface="Roboto Condensed"/>
              <a:sym typeface="Roboto Condensed"/>
            </a:endParaRPr>
          </a:p>
          <a:p>
            <a:pPr marL="457200" lvl="0" indent="-317500" algn="just" rtl="0">
              <a:lnSpc>
                <a:spcPct val="115000"/>
              </a:lnSpc>
              <a:spcBef>
                <a:spcPts val="0"/>
              </a:spcBef>
              <a:spcAft>
                <a:spcPts val="0"/>
              </a:spcAft>
              <a:buClr>
                <a:srgbClr val="FF9900"/>
              </a:buClr>
              <a:buSzPts val="1400"/>
              <a:buFont typeface="Roboto Condensed"/>
              <a:buChar char="❖"/>
            </a:pPr>
            <a:r>
              <a:rPr lang="es-ES_tradnl" sz="1600" dirty="0" smtClean="0">
                <a:solidFill>
                  <a:srgbClr val="262626"/>
                </a:solidFill>
                <a:latin typeface="Roboto Condensed"/>
                <a:ea typeface="Roboto Condensed"/>
                <a:cs typeface="Roboto Condensed"/>
                <a:sym typeface="Roboto Condensed"/>
              </a:rPr>
              <a:t>Todo el trabajo realizado responde a la metodología propuesta en la Asamblea de abril: Contemplar, Discernir, Proponer, Celebrar y Evaluar.</a:t>
            </a:r>
            <a:endParaRPr sz="1600" dirty="0">
              <a:solidFill>
                <a:srgbClr val="262626"/>
              </a:solidFill>
              <a:latin typeface="Roboto Condensed"/>
              <a:ea typeface="Roboto Condensed"/>
              <a:cs typeface="Roboto Condensed"/>
              <a:sym typeface="Roboto Condensed"/>
            </a:endParaRPr>
          </a:p>
          <a:p>
            <a:pPr marL="457200" lvl="0" indent="0" algn="l" rtl="0">
              <a:spcBef>
                <a:spcPts val="600"/>
              </a:spcBef>
              <a:spcAft>
                <a:spcPts val="1000"/>
              </a:spcAft>
              <a:buNone/>
            </a:pPr>
            <a:endParaRPr sz="1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xEl>
                                              <p:pRg st="0" end="0"/>
                                            </p:txEl>
                                          </p:spTgt>
                                        </p:tgtEl>
                                        <p:attrNameLst>
                                          <p:attrName>style.visibility</p:attrName>
                                        </p:attrNameLst>
                                      </p:cBhvr>
                                      <p:to>
                                        <p:strVal val="visible"/>
                                      </p:to>
                                    </p:set>
                                    <p:animEffect transition="in" filter="fade">
                                      <p:cBhvr>
                                        <p:cTn id="7" dur="1000"/>
                                        <p:tgtEl>
                                          <p:spTgt spid="2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0">
                                            <p:txEl>
                                              <p:pRg st="1" end="1"/>
                                            </p:txEl>
                                          </p:spTgt>
                                        </p:tgtEl>
                                        <p:attrNameLst>
                                          <p:attrName>style.visibility</p:attrName>
                                        </p:attrNameLst>
                                      </p:cBhvr>
                                      <p:to>
                                        <p:strVal val="visible"/>
                                      </p:to>
                                    </p:set>
                                    <p:animEffect transition="in" filter="fade">
                                      <p:cBhvr>
                                        <p:cTn id="12" dur="1000"/>
                                        <p:tgtEl>
                                          <p:spTgt spid="2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0">
                                            <p:txEl>
                                              <p:pRg st="2" end="2"/>
                                            </p:txEl>
                                          </p:spTgt>
                                        </p:tgtEl>
                                        <p:attrNameLst>
                                          <p:attrName>style.visibility</p:attrName>
                                        </p:attrNameLst>
                                      </p:cBhvr>
                                      <p:to>
                                        <p:strVal val="visible"/>
                                      </p:to>
                                    </p:set>
                                    <p:animEffect transition="in" filter="fade">
                                      <p:cBhvr>
                                        <p:cTn id="17" dur="1000"/>
                                        <p:tgtEl>
                                          <p:spTgt spid="2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0">
                                            <p:txEl>
                                              <p:pRg st="3" end="3"/>
                                            </p:txEl>
                                          </p:spTgt>
                                        </p:tgtEl>
                                        <p:attrNameLst>
                                          <p:attrName>style.visibility</p:attrName>
                                        </p:attrNameLst>
                                      </p:cBhvr>
                                      <p:to>
                                        <p:strVal val="visible"/>
                                      </p:to>
                                    </p:set>
                                    <p:animEffect transition="in" filter="fade">
                                      <p:cBhvr>
                                        <p:cTn id="22" dur="1000"/>
                                        <p:tgtEl>
                                          <p:spTgt spid="2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0">
                                            <p:txEl>
                                              <p:pRg st="4" end="4"/>
                                            </p:txEl>
                                          </p:spTgt>
                                        </p:tgtEl>
                                        <p:attrNameLst>
                                          <p:attrName>style.visibility</p:attrName>
                                        </p:attrNameLst>
                                      </p:cBhvr>
                                      <p:to>
                                        <p:strVal val="visible"/>
                                      </p:to>
                                    </p:set>
                                    <p:animEffect transition="in" filter="fade">
                                      <p:cBhvr>
                                        <p:cTn id="27" dur="1000"/>
                                        <p:tgtEl>
                                          <p:spTgt spid="2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0">
                                            <p:txEl>
                                              <p:pRg st="5" end="5"/>
                                            </p:txEl>
                                          </p:spTgt>
                                        </p:tgtEl>
                                        <p:attrNameLst>
                                          <p:attrName>style.visibility</p:attrName>
                                        </p:attrNameLst>
                                      </p:cBhvr>
                                      <p:to>
                                        <p:strVal val="visible"/>
                                      </p:to>
                                    </p:set>
                                    <p:animEffect transition="in" filter="fade">
                                      <p:cBhvr>
                                        <p:cTn id="32" dur="1000"/>
                                        <p:tgtEl>
                                          <p:spTgt spid="20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0">
                                            <p:txEl>
                                              <p:pRg st="6" end="6"/>
                                            </p:txEl>
                                          </p:spTgt>
                                        </p:tgtEl>
                                        <p:attrNameLst>
                                          <p:attrName>style.visibility</p:attrName>
                                        </p:attrNameLst>
                                      </p:cBhvr>
                                      <p:to>
                                        <p:strVal val="visible"/>
                                      </p:to>
                                    </p:set>
                                    <p:animEffect transition="in" filter="fade">
                                      <p:cBhvr>
                                        <p:cTn id="37" dur="1000"/>
                                        <p:tgtEl>
                                          <p:spTgt spid="20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501" name="Google Shape;501;p3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grpSp>
        <p:nvGrpSpPr>
          <p:cNvPr id="502" name="Google Shape;502;p36"/>
          <p:cNvGrpSpPr/>
          <p:nvPr/>
        </p:nvGrpSpPr>
        <p:grpSpPr>
          <a:xfrm>
            <a:off x="814287" y="571224"/>
            <a:ext cx="550855" cy="408915"/>
            <a:chOff x="5247525" y="3007275"/>
            <a:chExt cx="517575" cy="384825"/>
          </a:xfrm>
        </p:grpSpPr>
        <p:sp>
          <p:nvSpPr>
            <p:cNvPr id="503" name="Google Shape;503;p36"/>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6"/>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 name="Google Shape;505;p36"/>
          <p:cNvSpPr txBox="1"/>
          <p:nvPr/>
        </p:nvSpPr>
        <p:spPr>
          <a:xfrm>
            <a:off x="418846" y="861558"/>
            <a:ext cx="2986205" cy="1960020"/>
          </a:xfrm>
          <a:prstGeom prst="rect">
            <a:avLst/>
          </a:prstGeom>
          <a:noFill/>
          <a:ln>
            <a:noFill/>
          </a:ln>
        </p:spPr>
        <p:txBody>
          <a:bodyPr spcFirstLastPara="1" wrap="square" lIns="91425" tIns="91425" rIns="91425" bIns="91425" anchor="ctr" anchorCtr="0">
            <a:noAutofit/>
          </a:bodyPr>
          <a:lstStyle/>
          <a:p>
            <a:pPr marL="114300" lvl="0" algn="just" rtl="0">
              <a:lnSpc>
                <a:spcPct val="90000"/>
              </a:lnSpc>
              <a:spcBef>
                <a:spcPts val="700"/>
              </a:spcBef>
              <a:spcAft>
                <a:spcPts val="0"/>
              </a:spcAft>
              <a:buClr>
                <a:srgbClr val="FF9900"/>
              </a:buClr>
              <a:buSzPts val="1800"/>
            </a:pPr>
            <a:r>
              <a:rPr lang="en" b="1" dirty="0" smtClean="0">
                <a:solidFill>
                  <a:srgbClr val="F78C21"/>
                </a:solidFill>
                <a:latin typeface="Roboto Condensed"/>
                <a:ea typeface="Roboto Condensed"/>
                <a:cs typeface="Roboto Condensed"/>
                <a:sym typeface="Roboto Condensed"/>
              </a:rPr>
              <a:t>1. </a:t>
            </a:r>
            <a:r>
              <a:rPr lang="en" dirty="0" smtClean="0">
                <a:solidFill>
                  <a:schemeClr val="dk1"/>
                </a:solidFill>
                <a:latin typeface="Roboto Condensed"/>
                <a:ea typeface="Roboto Condensed"/>
                <a:cs typeface="Roboto Condensed"/>
                <a:sym typeface="Roboto Condensed"/>
              </a:rPr>
              <a:t>Promover </a:t>
            </a:r>
            <a:r>
              <a:rPr lang="en" dirty="0">
                <a:solidFill>
                  <a:schemeClr val="dk1"/>
                </a:solidFill>
                <a:latin typeface="Roboto Condensed"/>
                <a:ea typeface="Roboto Condensed"/>
                <a:cs typeface="Roboto Condensed"/>
                <a:sym typeface="Roboto Condensed"/>
              </a:rPr>
              <a:t>y difundir iniciativas pastorales a favor de la vida y la dignidad humana</a:t>
            </a:r>
            <a:r>
              <a:rPr lang="en" dirty="0" smtClean="0">
                <a:solidFill>
                  <a:schemeClr val="dk1"/>
                </a:solidFill>
                <a:latin typeface="Roboto Condensed"/>
                <a:ea typeface="Roboto Condensed"/>
                <a:cs typeface="Roboto Condensed"/>
                <a:sym typeface="Roboto Condensed"/>
              </a:rPr>
              <a:t>.</a:t>
            </a:r>
            <a:endParaRPr sz="1800" dirty="0">
              <a:solidFill>
                <a:schemeClr val="dk1"/>
              </a:solidFill>
              <a:latin typeface="Roboto Condensed"/>
              <a:ea typeface="Roboto Condensed"/>
              <a:cs typeface="Roboto Condensed"/>
              <a:sym typeface="Roboto Condensed"/>
            </a:endParaRPr>
          </a:p>
        </p:txBody>
      </p:sp>
      <p:sp>
        <p:nvSpPr>
          <p:cNvPr id="2" name="Rectángulo 1"/>
          <p:cNvSpPr/>
          <p:nvPr/>
        </p:nvSpPr>
        <p:spPr>
          <a:xfrm>
            <a:off x="413687" y="3245042"/>
            <a:ext cx="2991364" cy="674031"/>
          </a:xfrm>
          <a:prstGeom prst="rect">
            <a:avLst/>
          </a:prstGeom>
        </p:spPr>
        <p:txBody>
          <a:bodyPr wrap="square">
            <a:spAutoFit/>
          </a:bodyPr>
          <a:lstStyle/>
          <a:p>
            <a:pPr marL="114300" lvl="0" algn="just">
              <a:lnSpc>
                <a:spcPct val="90000"/>
              </a:lnSpc>
              <a:spcBef>
                <a:spcPts val="700"/>
              </a:spcBef>
              <a:buClr>
                <a:srgbClr val="FF9900"/>
              </a:buClr>
              <a:buSzPts val="1800"/>
            </a:pPr>
            <a:r>
              <a:rPr lang="es-ES" b="1" dirty="0" smtClean="0">
                <a:solidFill>
                  <a:srgbClr val="F78C21"/>
                </a:solidFill>
                <a:latin typeface="Roboto Condensed"/>
                <a:ea typeface="Roboto Condensed"/>
                <a:cs typeface="Roboto Condensed"/>
                <a:sym typeface="Roboto Condensed"/>
              </a:rPr>
              <a:t>2. </a:t>
            </a:r>
            <a:r>
              <a:rPr lang="es-ES" dirty="0" smtClean="0">
                <a:solidFill>
                  <a:schemeClr val="dk1"/>
                </a:solidFill>
                <a:latin typeface="Roboto Condensed"/>
                <a:ea typeface="Roboto Condensed"/>
                <a:cs typeface="Roboto Condensed"/>
                <a:sym typeface="Roboto Condensed"/>
              </a:rPr>
              <a:t>Difundir </a:t>
            </a:r>
            <a:r>
              <a:rPr lang="es-ES" dirty="0">
                <a:solidFill>
                  <a:schemeClr val="dk1"/>
                </a:solidFill>
                <a:latin typeface="Roboto Condensed"/>
                <a:ea typeface="Roboto Condensed"/>
                <a:cs typeface="Roboto Condensed"/>
                <a:sym typeface="Roboto Condensed"/>
              </a:rPr>
              <a:t>pastorales de sanación y acompañamiento a personas en situación de vulnerabilidad.</a:t>
            </a:r>
          </a:p>
        </p:txBody>
      </p:sp>
      <p:sp>
        <p:nvSpPr>
          <p:cNvPr id="3" name="Rectángulo 2"/>
          <p:cNvSpPr/>
          <p:nvPr/>
        </p:nvSpPr>
        <p:spPr>
          <a:xfrm>
            <a:off x="3990860" y="1465111"/>
            <a:ext cx="3089209" cy="867930"/>
          </a:xfrm>
          <a:prstGeom prst="rect">
            <a:avLst/>
          </a:prstGeom>
        </p:spPr>
        <p:txBody>
          <a:bodyPr wrap="square">
            <a:spAutoFit/>
          </a:bodyPr>
          <a:lstStyle/>
          <a:p>
            <a:pPr marL="114300" lvl="0" algn="just">
              <a:lnSpc>
                <a:spcPct val="90000"/>
              </a:lnSpc>
              <a:spcBef>
                <a:spcPts val="700"/>
              </a:spcBef>
              <a:buClr>
                <a:srgbClr val="FF9900"/>
              </a:buClr>
              <a:buSzPts val="1800"/>
            </a:pPr>
            <a:r>
              <a:rPr lang="es-ES" b="1" dirty="0" smtClean="0">
                <a:solidFill>
                  <a:srgbClr val="F78C21"/>
                </a:solidFill>
                <a:latin typeface="Roboto Condensed"/>
                <a:ea typeface="Roboto Condensed"/>
                <a:cs typeface="Roboto Condensed"/>
                <a:sym typeface="Roboto Condensed"/>
              </a:rPr>
              <a:t>3. </a:t>
            </a:r>
            <a:r>
              <a:rPr lang="es-ES" dirty="0" smtClean="0">
                <a:solidFill>
                  <a:schemeClr val="dk1"/>
                </a:solidFill>
                <a:latin typeface="Roboto Condensed"/>
                <a:ea typeface="Roboto Condensed"/>
                <a:cs typeface="Roboto Condensed"/>
                <a:sym typeface="Roboto Condensed"/>
              </a:rPr>
              <a:t>Establecer </a:t>
            </a:r>
            <a:r>
              <a:rPr lang="es-ES" dirty="0">
                <a:solidFill>
                  <a:schemeClr val="dk1"/>
                </a:solidFill>
                <a:latin typeface="Roboto Condensed"/>
                <a:ea typeface="Roboto Condensed"/>
                <a:cs typeface="Roboto Condensed"/>
                <a:sym typeface="Roboto Condensed"/>
              </a:rPr>
              <a:t>y potenciar redes de familias solidarias a nivel eclesial en temas de economía, migración, salud y ecología.</a:t>
            </a:r>
          </a:p>
        </p:txBody>
      </p:sp>
      <p:sp>
        <p:nvSpPr>
          <p:cNvPr id="4" name="Rectángulo 3"/>
          <p:cNvSpPr/>
          <p:nvPr/>
        </p:nvSpPr>
        <p:spPr>
          <a:xfrm>
            <a:off x="3990860" y="2964604"/>
            <a:ext cx="3176293" cy="1061829"/>
          </a:xfrm>
          <a:prstGeom prst="rect">
            <a:avLst/>
          </a:prstGeom>
        </p:spPr>
        <p:txBody>
          <a:bodyPr wrap="square">
            <a:spAutoFit/>
          </a:bodyPr>
          <a:lstStyle/>
          <a:p>
            <a:pPr marL="114300" lvl="0" algn="just">
              <a:lnSpc>
                <a:spcPct val="90000"/>
              </a:lnSpc>
              <a:spcBef>
                <a:spcPts val="700"/>
              </a:spcBef>
              <a:buClr>
                <a:srgbClr val="FF9900"/>
              </a:buClr>
              <a:buSzPts val="1800"/>
            </a:pPr>
            <a:r>
              <a:rPr lang="es-ES" b="1" dirty="0" smtClean="0">
                <a:solidFill>
                  <a:srgbClr val="F78C21"/>
                </a:solidFill>
                <a:latin typeface="Roboto Condensed"/>
                <a:ea typeface="Roboto Condensed"/>
                <a:cs typeface="Roboto Condensed"/>
                <a:sym typeface="Roboto Condensed"/>
              </a:rPr>
              <a:t>4. </a:t>
            </a:r>
            <a:r>
              <a:rPr lang="es-ES" dirty="0" smtClean="0">
                <a:solidFill>
                  <a:schemeClr val="dk1"/>
                </a:solidFill>
                <a:latin typeface="Roboto Condensed"/>
                <a:ea typeface="Roboto Condensed"/>
                <a:cs typeface="Roboto Condensed"/>
                <a:sym typeface="Roboto Condensed"/>
              </a:rPr>
              <a:t>Crear </a:t>
            </a:r>
            <a:r>
              <a:rPr lang="es-ES" dirty="0">
                <a:solidFill>
                  <a:schemeClr val="dk1"/>
                </a:solidFill>
                <a:latin typeface="Roboto Condensed"/>
                <a:ea typeface="Roboto Condensed"/>
                <a:cs typeface="Roboto Condensed"/>
                <a:sym typeface="Roboto Condensed"/>
              </a:rPr>
              <a:t>y promover iniciativas donde la familia sea protagonista del cuidado de la casa común según las actuales propuestas eclesiales: Laudato SI, Sínodo Panamazónico.</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1"/>
                                        </p:tgtEl>
                                        <p:attrNameLst>
                                          <p:attrName>style.visibility</p:attrName>
                                        </p:attrNameLst>
                                      </p:cBhvr>
                                      <p:to>
                                        <p:strVal val="visible"/>
                                      </p:to>
                                    </p:set>
                                    <p:animEffect transition="in" filter="fade">
                                      <p:cBhvr>
                                        <p:cTn id="7" dur="1000"/>
                                        <p:tgtEl>
                                          <p:spTgt spid="5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5">
                                            <p:txEl>
                                              <p:pRg st="0" end="0"/>
                                            </p:txEl>
                                          </p:spTgt>
                                        </p:tgtEl>
                                        <p:attrNameLst>
                                          <p:attrName>style.visibility</p:attrName>
                                        </p:attrNameLst>
                                      </p:cBhvr>
                                      <p:to>
                                        <p:strVal val="visible"/>
                                      </p:to>
                                    </p:set>
                                    <p:animEffect transition="in" filter="fade">
                                      <p:cBhvr>
                                        <p:cTn id="12" dur="1000"/>
                                        <p:tgtEl>
                                          <p:spTgt spid="5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37"/>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META 6: FAMILIAS Y LAS NUEVAS TECNOLOGÍAS</a:t>
            </a:r>
            <a:endParaRPr/>
          </a:p>
        </p:txBody>
      </p:sp>
      <p:sp>
        <p:nvSpPr>
          <p:cNvPr id="511" name="Google Shape;511;p37"/>
          <p:cNvSpPr txBox="1">
            <a:spLocks noGrp="1"/>
          </p:cNvSpPr>
          <p:nvPr>
            <p:ph type="body" idx="1"/>
          </p:nvPr>
        </p:nvSpPr>
        <p:spPr>
          <a:xfrm>
            <a:off x="557900" y="1524825"/>
            <a:ext cx="4054500" cy="3466200"/>
          </a:xfrm>
          <a:prstGeom prst="rect">
            <a:avLst/>
          </a:prstGeom>
        </p:spPr>
        <p:txBody>
          <a:bodyPr spcFirstLastPara="1" wrap="square" lIns="91425" tIns="91425" rIns="91425" bIns="91425" anchor="ctr" anchorCtr="0">
            <a:noAutofit/>
          </a:bodyPr>
          <a:lstStyle/>
          <a:p>
            <a:pPr marL="0" lvl="0" indent="0" algn="ctr" rtl="0">
              <a:lnSpc>
                <a:spcPct val="80000"/>
              </a:lnSpc>
              <a:spcBef>
                <a:spcPts val="700"/>
              </a:spcBef>
              <a:spcAft>
                <a:spcPts val="0"/>
              </a:spcAft>
              <a:buNone/>
            </a:pPr>
            <a:r>
              <a:rPr lang="en" sz="3200" b="1" dirty="0">
                <a:solidFill>
                  <a:schemeClr val="dk1"/>
                </a:solidFill>
                <a:latin typeface="Calibri"/>
                <a:ea typeface="Calibri"/>
                <a:cs typeface="Calibri"/>
                <a:sym typeface="Calibri"/>
              </a:rPr>
              <a:t> </a:t>
            </a:r>
            <a:r>
              <a:rPr lang="en" sz="1800" i="1" dirty="0">
                <a:solidFill>
                  <a:schemeClr val="dk1"/>
                </a:solidFill>
                <a:latin typeface="Roboto Condensed"/>
                <a:ea typeface="Roboto Condensed"/>
                <a:cs typeface="Roboto Condensed"/>
                <a:sym typeface="Roboto Condensed"/>
              </a:rPr>
              <a:t>Establecer procesos  de comunicación,  formación y colaboración mediante el aprovechamiento de las TIC, para difundir el evangelio de la vida y la familia, facilitando la cercanía entre las familias y las instancias eclesiásticas y civiles del país.</a:t>
            </a:r>
            <a:endParaRPr sz="1800" i="1" dirty="0">
              <a:solidFill>
                <a:schemeClr val="dk1"/>
              </a:solidFill>
              <a:latin typeface="Roboto Condensed"/>
              <a:ea typeface="Roboto Condensed"/>
              <a:cs typeface="Roboto Condensed"/>
              <a:sym typeface="Roboto Condensed"/>
            </a:endParaRPr>
          </a:p>
          <a:p>
            <a:pPr marL="0" lvl="0" indent="0" algn="ctr" rtl="0">
              <a:lnSpc>
                <a:spcPct val="115000"/>
              </a:lnSpc>
              <a:spcBef>
                <a:spcPts val="700"/>
              </a:spcBef>
              <a:spcAft>
                <a:spcPts val="0"/>
              </a:spcAft>
              <a:buNone/>
            </a:pPr>
            <a:endParaRPr sz="1800" dirty="0">
              <a:solidFill>
                <a:schemeClr val="dk1"/>
              </a:solidFill>
              <a:latin typeface="Roboto Condensed"/>
              <a:ea typeface="Roboto Condensed"/>
              <a:cs typeface="Roboto Condensed"/>
              <a:sym typeface="Roboto Condensed"/>
            </a:endParaRPr>
          </a:p>
        </p:txBody>
      </p:sp>
      <p:pic>
        <p:nvPicPr>
          <p:cNvPr id="512" name="Google Shape;512;p37"/>
          <p:cNvPicPr preferRelativeResize="0"/>
          <p:nvPr/>
        </p:nvPicPr>
        <p:blipFill rotWithShape="1">
          <a:blip r:embed="rId3">
            <a:alphaModFix/>
          </a:blip>
          <a:srcRect l="14513" r="14513"/>
          <a:stretch/>
        </p:blipFill>
        <p:spPr>
          <a:xfrm>
            <a:off x="4947592" y="746400"/>
            <a:ext cx="4196400" cy="4205700"/>
          </a:xfrm>
          <a:prstGeom prst="diamond">
            <a:avLst/>
          </a:prstGeom>
          <a:noFill/>
          <a:ln>
            <a:noFill/>
          </a:ln>
        </p:spPr>
      </p:pic>
      <p:sp>
        <p:nvSpPr>
          <p:cNvPr id="513" name="Google Shape;513;p3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31</a:t>
            </a:fld>
            <a:endParaRPr/>
          </a:p>
        </p:txBody>
      </p:sp>
      <p:grpSp>
        <p:nvGrpSpPr>
          <p:cNvPr id="514" name="Google Shape;514;p37"/>
          <p:cNvGrpSpPr/>
          <p:nvPr/>
        </p:nvGrpSpPr>
        <p:grpSpPr>
          <a:xfrm>
            <a:off x="355463" y="546425"/>
            <a:ext cx="385157" cy="458476"/>
            <a:chOff x="3979850" y="1598950"/>
            <a:chExt cx="356825" cy="505375"/>
          </a:xfrm>
        </p:grpSpPr>
        <p:sp>
          <p:nvSpPr>
            <p:cNvPr id="515" name="Google Shape;515;p37"/>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7"/>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1">
                                            <p:txEl>
                                              <p:pRg st="0" end="0"/>
                                            </p:txEl>
                                          </p:spTgt>
                                        </p:tgtEl>
                                        <p:attrNameLst>
                                          <p:attrName>style.visibility</p:attrName>
                                        </p:attrNameLst>
                                      </p:cBhvr>
                                      <p:to>
                                        <p:strVal val="visible"/>
                                      </p:to>
                                    </p:set>
                                    <p:animEffect transition="in" filter="fade">
                                      <p:cBhvr>
                                        <p:cTn id="7" dur="1000"/>
                                        <p:tgtEl>
                                          <p:spTgt spid="5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1">
                                            <p:txEl>
                                              <p:pRg st="1" end="1"/>
                                            </p:txEl>
                                          </p:spTgt>
                                        </p:tgtEl>
                                        <p:attrNameLst>
                                          <p:attrName>style.visibility</p:attrName>
                                        </p:attrNameLst>
                                      </p:cBhvr>
                                      <p:to>
                                        <p:strVal val="visible"/>
                                      </p:to>
                                    </p:set>
                                    <p:animEffect transition="in" filter="fade">
                                      <p:cBhvr>
                                        <p:cTn id="12" dur="1000"/>
                                        <p:tgtEl>
                                          <p:spTgt spid="5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3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522" name="Google Shape;522;p3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32</a:t>
            </a:fld>
            <a:endParaRPr/>
          </a:p>
        </p:txBody>
      </p:sp>
      <p:grpSp>
        <p:nvGrpSpPr>
          <p:cNvPr id="523" name="Google Shape;523;p38"/>
          <p:cNvGrpSpPr/>
          <p:nvPr/>
        </p:nvGrpSpPr>
        <p:grpSpPr>
          <a:xfrm>
            <a:off x="1269762" y="571224"/>
            <a:ext cx="550855" cy="408915"/>
            <a:chOff x="5247525" y="3007275"/>
            <a:chExt cx="517575" cy="384825"/>
          </a:xfrm>
        </p:grpSpPr>
        <p:sp>
          <p:nvSpPr>
            <p:cNvPr id="524" name="Google Shape;524;p38"/>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8"/>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6" name="Google Shape;526;p38"/>
          <p:cNvSpPr txBox="1"/>
          <p:nvPr/>
        </p:nvSpPr>
        <p:spPr>
          <a:xfrm>
            <a:off x="258423" y="2238103"/>
            <a:ext cx="2693430" cy="757014"/>
          </a:xfrm>
          <a:prstGeom prst="rect">
            <a:avLst/>
          </a:prstGeom>
          <a:noFill/>
          <a:ln>
            <a:noFill/>
          </a:ln>
        </p:spPr>
        <p:txBody>
          <a:bodyPr spcFirstLastPara="1" wrap="square" lIns="91425" tIns="91425" rIns="91425" bIns="91425" anchor="ctr" anchorCtr="0">
            <a:noAutofit/>
          </a:bodyPr>
          <a:lstStyle/>
          <a:p>
            <a:pPr marL="114300" lvl="0" algn="just" rtl="0">
              <a:lnSpc>
                <a:spcPct val="80000"/>
              </a:lnSpc>
              <a:spcBef>
                <a:spcPts val="700"/>
              </a:spcBef>
              <a:spcAft>
                <a:spcPts val="0"/>
              </a:spcAft>
              <a:buClr>
                <a:srgbClr val="FF9900"/>
              </a:buClr>
              <a:buSzPts val="1800"/>
            </a:pPr>
            <a:r>
              <a:rPr lang="en" b="1" dirty="0" smtClean="0">
                <a:solidFill>
                  <a:srgbClr val="F78C21"/>
                </a:solidFill>
                <a:latin typeface="Roboto Condensed"/>
                <a:ea typeface="Roboto Condensed"/>
                <a:cs typeface="Roboto Condensed"/>
                <a:sym typeface="Roboto Condensed"/>
              </a:rPr>
              <a:t>1.  </a:t>
            </a:r>
            <a:r>
              <a:rPr lang="en" dirty="0" smtClean="0">
                <a:solidFill>
                  <a:schemeClr val="dk1"/>
                </a:solidFill>
                <a:latin typeface="Roboto Condensed"/>
                <a:ea typeface="Roboto Condensed"/>
                <a:cs typeface="Roboto Condensed"/>
                <a:sym typeface="Roboto Condensed"/>
              </a:rPr>
              <a:t>Capacitar </a:t>
            </a:r>
            <a:r>
              <a:rPr lang="en" dirty="0">
                <a:solidFill>
                  <a:schemeClr val="dk1"/>
                </a:solidFill>
                <a:latin typeface="Roboto Condensed"/>
                <a:ea typeface="Roboto Condensed"/>
                <a:cs typeface="Roboto Condensed"/>
                <a:sym typeface="Roboto Condensed"/>
              </a:rPr>
              <a:t>equipos especializados en el manejo de los recursos tecnológicos a nivel familiar y eclesial, para fortalecer la identidad y misión de la familia</a:t>
            </a:r>
            <a:r>
              <a:rPr lang="en" dirty="0" smtClean="0">
                <a:solidFill>
                  <a:schemeClr val="dk1"/>
                </a:solidFill>
                <a:latin typeface="Roboto Condensed"/>
                <a:ea typeface="Roboto Condensed"/>
                <a:cs typeface="Roboto Condensed"/>
                <a:sym typeface="Roboto Condensed"/>
              </a:rPr>
              <a:t>.</a:t>
            </a:r>
            <a:endParaRPr lang="es-ES_tradnl" dirty="0" smtClean="0">
              <a:solidFill>
                <a:schemeClr val="dk1"/>
              </a:solidFill>
              <a:latin typeface="Roboto Condensed"/>
              <a:ea typeface="Roboto Condensed"/>
              <a:cs typeface="Roboto Condensed"/>
              <a:sym typeface="Roboto Condensed"/>
            </a:endParaRPr>
          </a:p>
          <a:p>
            <a:pPr marL="457200" lvl="0" indent="-342900" algn="l" rtl="0">
              <a:lnSpc>
                <a:spcPct val="80000"/>
              </a:lnSpc>
              <a:spcBef>
                <a:spcPts val="700"/>
              </a:spcBef>
              <a:spcAft>
                <a:spcPts val="0"/>
              </a:spcAft>
              <a:buClr>
                <a:srgbClr val="FF9900"/>
              </a:buClr>
              <a:buSzPts val="1800"/>
              <a:buFont typeface="Roboto Condensed"/>
              <a:buChar char="❖"/>
            </a:pPr>
            <a:endParaRPr sz="1800" dirty="0">
              <a:solidFill>
                <a:srgbClr val="DD8047"/>
              </a:solidFill>
              <a:latin typeface="Roboto Condensed"/>
              <a:ea typeface="Roboto Condensed"/>
              <a:cs typeface="Roboto Condensed"/>
              <a:sym typeface="Roboto Condensed"/>
            </a:endParaRPr>
          </a:p>
          <a:p>
            <a:pPr marL="457200" lvl="0" indent="-342900" algn="l" rtl="0">
              <a:lnSpc>
                <a:spcPct val="80000"/>
              </a:lnSpc>
              <a:spcBef>
                <a:spcPts val="0"/>
              </a:spcBef>
              <a:spcAft>
                <a:spcPts val="0"/>
              </a:spcAft>
              <a:buClr>
                <a:srgbClr val="FF9900"/>
              </a:buClr>
              <a:buSzPts val="1800"/>
              <a:buFont typeface="Roboto Condensed"/>
              <a:buChar char="❖"/>
            </a:pPr>
            <a:endParaRPr sz="1800" dirty="0">
              <a:solidFill>
                <a:schemeClr val="dk1"/>
              </a:solidFill>
              <a:latin typeface="Roboto Condensed"/>
              <a:ea typeface="Roboto Condensed"/>
              <a:cs typeface="Roboto Condensed"/>
              <a:sym typeface="Roboto Condensed"/>
            </a:endParaRPr>
          </a:p>
          <a:p>
            <a:pPr marL="457200" lvl="0" indent="-342900" algn="l" rtl="0">
              <a:lnSpc>
                <a:spcPct val="80000"/>
              </a:lnSpc>
              <a:spcBef>
                <a:spcPts val="0"/>
              </a:spcBef>
              <a:spcAft>
                <a:spcPts val="0"/>
              </a:spcAft>
              <a:buClr>
                <a:srgbClr val="FF9900"/>
              </a:buClr>
              <a:buSzPts val="1800"/>
              <a:buFont typeface="Roboto Condensed"/>
              <a:buChar char="❖"/>
            </a:pPr>
            <a:endParaRPr sz="1800" dirty="0">
              <a:solidFill>
                <a:srgbClr val="DD8047"/>
              </a:solidFill>
              <a:latin typeface="Roboto Condensed"/>
              <a:ea typeface="Roboto Condensed"/>
              <a:cs typeface="Roboto Condensed"/>
              <a:sym typeface="Roboto Condensed"/>
            </a:endParaRPr>
          </a:p>
        </p:txBody>
      </p:sp>
      <p:sp>
        <p:nvSpPr>
          <p:cNvPr id="2" name="Rectángulo 1"/>
          <p:cNvSpPr/>
          <p:nvPr/>
        </p:nvSpPr>
        <p:spPr>
          <a:xfrm>
            <a:off x="3972757" y="3423860"/>
            <a:ext cx="2732842" cy="781752"/>
          </a:xfrm>
          <a:prstGeom prst="rect">
            <a:avLst/>
          </a:prstGeom>
        </p:spPr>
        <p:txBody>
          <a:bodyPr wrap="square">
            <a:spAutoFit/>
          </a:bodyPr>
          <a:lstStyle/>
          <a:p>
            <a:pPr marL="114300" lvl="0" algn="just">
              <a:lnSpc>
                <a:spcPct val="80000"/>
              </a:lnSpc>
              <a:buClr>
                <a:srgbClr val="FF9900"/>
              </a:buClr>
              <a:buSzPts val="1800"/>
            </a:pPr>
            <a:r>
              <a:rPr lang="es-ES" b="1" dirty="0" smtClean="0">
                <a:solidFill>
                  <a:srgbClr val="F78C21"/>
                </a:solidFill>
                <a:latin typeface="Roboto Condensed"/>
                <a:ea typeface="Roboto Condensed"/>
                <a:cs typeface="Roboto Condensed"/>
                <a:sym typeface="Roboto Condensed"/>
              </a:rPr>
              <a:t>4.   </a:t>
            </a:r>
            <a:r>
              <a:rPr lang="es-ES" dirty="0" smtClean="0">
                <a:solidFill>
                  <a:schemeClr val="dk1"/>
                </a:solidFill>
                <a:latin typeface="Roboto Condensed"/>
                <a:ea typeface="Roboto Condensed"/>
                <a:cs typeface="Roboto Condensed"/>
                <a:sym typeface="Roboto Condensed"/>
              </a:rPr>
              <a:t>Incorporar </a:t>
            </a:r>
            <a:r>
              <a:rPr lang="es-ES" dirty="0">
                <a:solidFill>
                  <a:schemeClr val="dk1"/>
                </a:solidFill>
                <a:latin typeface="Roboto Condensed"/>
                <a:ea typeface="Roboto Condensed"/>
                <a:cs typeface="Roboto Condensed"/>
                <a:sym typeface="Roboto Condensed"/>
              </a:rPr>
              <a:t>a las iniciativas vigentes los </a:t>
            </a:r>
            <a:r>
              <a:rPr lang="es-ES" dirty="0" err="1">
                <a:solidFill>
                  <a:schemeClr val="dk1"/>
                </a:solidFill>
                <a:latin typeface="Roboto Condensed"/>
                <a:ea typeface="Roboto Condensed"/>
                <a:cs typeface="Roboto Condensed"/>
                <a:sym typeface="Roboto Condensed"/>
              </a:rPr>
              <a:t>influencer</a:t>
            </a:r>
            <a:r>
              <a:rPr lang="es-ES" dirty="0">
                <a:solidFill>
                  <a:schemeClr val="dk1"/>
                </a:solidFill>
                <a:latin typeface="Roboto Condensed"/>
                <a:ea typeface="Roboto Condensed"/>
                <a:cs typeface="Roboto Condensed"/>
                <a:sym typeface="Roboto Condensed"/>
              </a:rPr>
              <a:t> católicos de las diversas redes sociales.</a:t>
            </a:r>
          </a:p>
        </p:txBody>
      </p:sp>
      <p:sp>
        <p:nvSpPr>
          <p:cNvPr id="3" name="Rectángulo 2"/>
          <p:cNvSpPr/>
          <p:nvPr/>
        </p:nvSpPr>
        <p:spPr>
          <a:xfrm>
            <a:off x="3972756" y="1696300"/>
            <a:ext cx="2732843" cy="954107"/>
          </a:xfrm>
          <a:prstGeom prst="rect">
            <a:avLst/>
          </a:prstGeom>
        </p:spPr>
        <p:txBody>
          <a:bodyPr wrap="square">
            <a:spAutoFit/>
          </a:bodyPr>
          <a:lstStyle/>
          <a:p>
            <a:pPr marL="114300" lvl="0" algn="just">
              <a:lnSpc>
                <a:spcPct val="80000"/>
              </a:lnSpc>
              <a:buClr>
                <a:srgbClr val="FF9900"/>
              </a:buClr>
              <a:buSzPts val="1800"/>
            </a:pPr>
            <a:r>
              <a:rPr lang="en" b="1" dirty="0" smtClean="0">
                <a:solidFill>
                  <a:srgbClr val="F78C21"/>
                </a:solidFill>
                <a:latin typeface="Roboto Condensed"/>
                <a:ea typeface="Roboto Condensed"/>
                <a:cs typeface="Roboto Condensed"/>
                <a:sym typeface="Roboto Condensed"/>
              </a:rPr>
              <a:t>3.    </a:t>
            </a:r>
            <a:r>
              <a:rPr lang="en" dirty="0" smtClean="0">
                <a:solidFill>
                  <a:schemeClr val="dk1"/>
                </a:solidFill>
                <a:latin typeface="Roboto Condensed"/>
                <a:ea typeface="Roboto Condensed"/>
                <a:cs typeface="Roboto Condensed"/>
                <a:sym typeface="Roboto Condensed"/>
              </a:rPr>
              <a:t>Elaborar </a:t>
            </a:r>
            <a:r>
              <a:rPr lang="en" dirty="0">
                <a:solidFill>
                  <a:schemeClr val="dk1"/>
                </a:solidFill>
                <a:latin typeface="Roboto Condensed"/>
                <a:ea typeface="Roboto Condensed"/>
                <a:cs typeface="Roboto Condensed"/>
                <a:sym typeface="Roboto Condensed"/>
              </a:rPr>
              <a:t>un directorio de redes pastorales nacionales e internacionales para  todas  las  diócesis  y regiones del país.</a:t>
            </a:r>
            <a:endParaRPr lang="es-ES_tradnl" dirty="0">
              <a:solidFill>
                <a:schemeClr val="dk1"/>
              </a:solidFill>
              <a:latin typeface="Roboto Condensed"/>
              <a:ea typeface="Roboto Condensed"/>
              <a:cs typeface="Roboto Condensed"/>
              <a:sym typeface="Roboto Condensed"/>
            </a:endParaRPr>
          </a:p>
        </p:txBody>
      </p:sp>
      <p:sp>
        <p:nvSpPr>
          <p:cNvPr id="4" name="Rectángulo 3"/>
          <p:cNvSpPr/>
          <p:nvPr/>
        </p:nvSpPr>
        <p:spPr>
          <a:xfrm>
            <a:off x="330338" y="3165328"/>
            <a:ext cx="3179216" cy="1126462"/>
          </a:xfrm>
          <a:prstGeom prst="rect">
            <a:avLst/>
          </a:prstGeom>
        </p:spPr>
        <p:txBody>
          <a:bodyPr wrap="square">
            <a:spAutoFit/>
          </a:bodyPr>
          <a:lstStyle/>
          <a:p>
            <a:pPr marL="114300" lvl="0" algn="just">
              <a:lnSpc>
                <a:spcPct val="80000"/>
              </a:lnSpc>
              <a:buClr>
                <a:srgbClr val="FF9900"/>
              </a:buClr>
              <a:buSzPts val="1800"/>
            </a:pPr>
            <a:r>
              <a:rPr lang="en" b="1" dirty="0" smtClean="0">
                <a:solidFill>
                  <a:srgbClr val="F78C21"/>
                </a:solidFill>
                <a:latin typeface="Roboto Condensed"/>
                <a:ea typeface="Roboto Condensed"/>
                <a:cs typeface="Roboto Condensed"/>
                <a:sym typeface="Roboto Condensed"/>
              </a:rPr>
              <a:t>2.   </a:t>
            </a:r>
            <a:r>
              <a:rPr lang="en" dirty="0" smtClean="0">
                <a:solidFill>
                  <a:schemeClr val="dk1"/>
                </a:solidFill>
                <a:latin typeface="Roboto Condensed"/>
                <a:ea typeface="Roboto Condensed"/>
                <a:cs typeface="Roboto Condensed"/>
                <a:sym typeface="Roboto Condensed"/>
              </a:rPr>
              <a:t>Difundir </a:t>
            </a:r>
            <a:r>
              <a:rPr lang="en" dirty="0">
                <a:solidFill>
                  <a:schemeClr val="dk1"/>
                </a:solidFill>
                <a:latin typeface="Roboto Condensed"/>
                <a:ea typeface="Roboto Condensed"/>
                <a:cs typeface="Roboto Condensed"/>
                <a:sym typeface="Roboto Condensed"/>
              </a:rPr>
              <a:t>páginas y publicaciones en Internet sobre temas de familia y vida para que estén al alcance de todas las familias y agentes de pastoral, aprovechando nuestras redes de comunicación.</a:t>
            </a:r>
            <a:endParaRPr lang="es-ES_tradnl" dirty="0">
              <a:solidFill>
                <a:schemeClr val="dk1"/>
              </a:solidFill>
              <a:latin typeface="Roboto Condensed"/>
              <a:ea typeface="Roboto Condensed"/>
              <a:cs typeface="Roboto Condensed"/>
              <a:sym typeface="Roboto Condensed"/>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2"/>
                                        </p:tgtEl>
                                        <p:attrNameLst>
                                          <p:attrName>style.visibility</p:attrName>
                                        </p:attrNameLst>
                                      </p:cBhvr>
                                      <p:to>
                                        <p:strVal val="visible"/>
                                      </p:to>
                                    </p:set>
                                    <p:animEffect transition="in" filter="fade">
                                      <p:cBhvr>
                                        <p:cTn id="7" dur="1000"/>
                                        <p:tgtEl>
                                          <p:spTgt spid="5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6">
                                            <p:txEl>
                                              <p:pRg st="0" end="0"/>
                                            </p:txEl>
                                          </p:spTgt>
                                        </p:tgtEl>
                                        <p:attrNameLst>
                                          <p:attrName>style.visibility</p:attrName>
                                        </p:attrNameLst>
                                      </p:cBhvr>
                                      <p:to>
                                        <p:strVal val="visible"/>
                                      </p:to>
                                    </p:set>
                                    <p:animEffect transition="in" filter="fade">
                                      <p:cBhvr>
                                        <p:cTn id="12" dur="1000"/>
                                        <p:tgtEl>
                                          <p:spTgt spid="5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9"/>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META 7: FAMILIAS EVANGELIZADORAS</a:t>
            </a:r>
            <a:endParaRPr/>
          </a:p>
        </p:txBody>
      </p:sp>
      <p:sp>
        <p:nvSpPr>
          <p:cNvPr id="532" name="Google Shape;532;p39"/>
          <p:cNvSpPr txBox="1">
            <a:spLocks noGrp="1"/>
          </p:cNvSpPr>
          <p:nvPr>
            <p:ph type="body" idx="1"/>
          </p:nvPr>
        </p:nvSpPr>
        <p:spPr>
          <a:xfrm>
            <a:off x="654375" y="1863900"/>
            <a:ext cx="3970500" cy="3001200"/>
          </a:xfrm>
          <a:prstGeom prst="rect">
            <a:avLst/>
          </a:prstGeom>
        </p:spPr>
        <p:txBody>
          <a:bodyPr spcFirstLastPara="1" wrap="square" lIns="91425" tIns="91425" rIns="91425" bIns="91425" anchor="ctr" anchorCtr="0">
            <a:noAutofit/>
          </a:bodyPr>
          <a:lstStyle/>
          <a:p>
            <a:pPr marL="0" lvl="0" indent="0" algn="ctr" rtl="0">
              <a:lnSpc>
                <a:spcPct val="80000"/>
              </a:lnSpc>
              <a:spcBef>
                <a:spcPts val="700"/>
              </a:spcBef>
              <a:spcAft>
                <a:spcPts val="0"/>
              </a:spcAft>
              <a:buNone/>
            </a:pPr>
            <a:r>
              <a:rPr lang="en" sz="1800" i="1" dirty="0">
                <a:solidFill>
                  <a:schemeClr val="dk1"/>
                </a:solidFill>
                <a:latin typeface="Roboto Condensed"/>
                <a:ea typeface="Roboto Condensed"/>
                <a:cs typeface="Roboto Condensed"/>
                <a:sym typeface="Roboto Condensed"/>
              </a:rPr>
              <a:t>Generar procesos de fe que fascinen y vinculen a todas las familias, por medio de una espiritualidad encarnada en la vida, basada en el modelo de Iglesia - Pueblo de Dios</a:t>
            </a:r>
            <a:r>
              <a:rPr lang="en" sz="1800" i="1" dirty="0" smtClean="0">
                <a:solidFill>
                  <a:schemeClr val="dk1"/>
                </a:solidFill>
                <a:latin typeface="Roboto Condensed"/>
                <a:ea typeface="Roboto Condensed"/>
                <a:cs typeface="Roboto Condensed"/>
                <a:sym typeface="Roboto Condensed"/>
              </a:rPr>
              <a:t>,</a:t>
            </a:r>
            <a:r>
              <a:rPr lang="es-ES_tradnl" sz="1800" i="1" dirty="0" smtClean="0">
                <a:solidFill>
                  <a:schemeClr val="dk1"/>
                </a:solidFill>
                <a:latin typeface="Roboto Condensed"/>
                <a:ea typeface="Roboto Condensed"/>
                <a:cs typeface="Roboto Condensed"/>
                <a:sym typeface="Roboto Condensed"/>
              </a:rPr>
              <a:t> a ejemplo de la Sagrada Familia de </a:t>
            </a:r>
            <a:r>
              <a:rPr lang="es-ES_tradnl" sz="1800" i="1" dirty="0" err="1" smtClean="0">
                <a:solidFill>
                  <a:schemeClr val="dk1"/>
                </a:solidFill>
                <a:latin typeface="Roboto Condensed"/>
                <a:ea typeface="Roboto Condensed"/>
                <a:cs typeface="Roboto Condensed"/>
                <a:sym typeface="Roboto Condensed"/>
              </a:rPr>
              <a:t>Nazareth</a:t>
            </a:r>
            <a:r>
              <a:rPr lang="es-ES_tradnl" sz="1800" i="1" dirty="0" smtClean="0">
                <a:solidFill>
                  <a:schemeClr val="dk1"/>
                </a:solidFill>
                <a:latin typeface="Roboto Condensed"/>
                <a:ea typeface="Roboto Condensed"/>
                <a:cs typeface="Roboto Condensed"/>
                <a:sym typeface="Roboto Condensed"/>
              </a:rPr>
              <a:t>,</a:t>
            </a:r>
            <a:r>
              <a:rPr lang="en" sz="1800" i="1" dirty="0" smtClean="0">
                <a:solidFill>
                  <a:schemeClr val="dk1"/>
                </a:solidFill>
                <a:latin typeface="Roboto Condensed"/>
                <a:ea typeface="Roboto Condensed"/>
                <a:cs typeface="Roboto Condensed"/>
                <a:sym typeface="Roboto Condensed"/>
              </a:rPr>
              <a:t> </a:t>
            </a:r>
            <a:r>
              <a:rPr lang="en" sz="1800" i="1" dirty="0">
                <a:solidFill>
                  <a:schemeClr val="dk1"/>
                </a:solidFill>
                <a:latin typeface="Roboto Condensed"/>
                <a:ea typeface="Roboto Condensed"/>
                <a:cs typeface="Roboto Condensed"/>
                <a:sym typeface="Roboto Condensed"/>
              </a:rPr>
              <a:t>que impulsen a las familias a realizar experiencias de evangelización, compromiso eclesial y valiente testimonio.</a:t>
            </a:r>
            <a:endParaRPr sz="1800" i="1" dirty="0">
              <a:solidFill>
                <a:schemeClr val="dk1"/>
              </a:solidFill>
              <a:latin typeface="Roboto Condensed"/>
              <a:ea typeface="Roboto Condensed"/>
              <a:cs typeface="Roboto Condensed"/>
              <a:sym typeface="Roboto Condensed"/>
            </a:endParaRPr>
          </a:p>
          <a:p>
            <a:pPr marL="0" lvl="0" indent="0" algn="ctr" rtl="0">
              <a:lnSpc>
                <a:spcPct val="80000"/>
              </a:lnSpc>
              <a:spcBef>
                <a:spcPts val="700"/>
              </a:spcBef>
              <a:spcAft>
                <a:spcPts val="0"/>
              </a:spcAft>
              <a:buNone/>
            </a:pPr>
            <a:r>
              <a:rPr lang="en" sz="3200" b="1" i="1" dirty="0">
                <a:solidFill>
                  <a:schemeClr val="dk1"/>
                </a:solidFill>
                <a:latin typeface="Calibri"/>
                <a:ea typeface="Calibri"/>
                <a:cs typeface="Calibri"/>
                <a:sym typeface="Calibri"/>
              </a:rPr>
              <a:t> </a:t>
            </a:r>
            <a:endParaRPr sz="1800" i="1" dirty="0">
              <a:solidFill>
                <a:schemeClr val="dk1"/>
              </a:solidFill>
              <a:latin typeface="Roboto Condensed"/>
              <a:ea typeface="Roboto Condensed"/>
              <a:cs typeface="Roboto Condensed"/>
              <a:sym typeface="Roboto Condensed"/>
            </a:endParaRPr>
          </a:p>
        </p:txBody>
      </p:sp>
      <p:pic>
        <p:nvPicPr>
          <p:cNvPr id="533" name="Google Shape;533;p39"/>
          <p:cNvPicPr preferRelativeResize="0"/>
          <p:nvPr/>
        </p:nvPicPr>
        <p:blipFill rotWithShape="1">
          <a:blip r:embed="rId3">
            <a:alphaModFix/>
          </a:blip>
          <a:srcRect l="20653" r="20653"/>
          <a:stretch/>
        </p:blipFill>
        <p:spPr>
          <a:xfrm>
            <a:off x="4846467" y="659400"/>
            <a:ext cx="4196400" cy="4205700"/>
          </a:xfrm>
          <a:prstGeom prst="diamond">
            <a:avLst/>
          </a:prstGeom>
          <a:noFill/>
          <a:ln>
            <a:noFill/>
          </a:ln>
        </p:spPr>
      </p:pic>
      <p:sp>
        <p:nvSpPr>
          <p:cNvPr id="534" name="Google Shape;534;p3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33</a:t>
            </a:fld>
            <a:endParaRPr/>
          </a:p>
        </p:txBody>
      </p:sp>
      <p:grpSp>
        <p:nvGrpSpPr>
          <p:cNvPr id="535" name="Google Shape;535;p39"/>
          <p:cNvGrpSpPr/>
          <p:nvPr/>
        </p:nvGrpSpPr>
        <p:grpSpPr>
          <a:xfrm>
            <a:off x="613781" y="546438"/>
            <a:ext cx="357218" cy="458476"/>
            <a:chOff x="3979850" y="1598950"/>
            <a:chExt cx="356825" cy="505375"/>
          </a:xfrm>
        </p:grpSpPr>
        <p:sp>
          <p:nvSpPr>
            <p:cNvPr id="536" name="Google Shape;536;p39"/>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9"/>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
                                            <p:txEl>
                                              <p:pRg st="0" end="0"/>
                                            </p:txEl>
                                          </p:spTgt>
                                        </p:tgtEl>
                                        <p:attrNameLst>
                                          <p:attrName>style.visibility</p:attrName>
                                        </p:attrNameLst>
                                      </p:cBhvr>
                                      <p:to>
                                        <p:strVal val="visible"/>
                                      </p:to>
                                    </p:set>
                                    <p:animEffect transition="in" filter="fade">
                                      <p:cBhvr>
                                        <p:cTn id="7" dur="1000"/>
                                        <p:tgtEl>
                                          <p:spTgt spid="5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2">
                                            <p:txEl>
                                              <p:pRg st="1" end="1"/>
                                            </p:txEl>
                                          </p:spTgt>
                                        </p:tgtEl>
                                        <p:attrNameLst>
                                          <p:attrName>style.visibility</p:attrName>
                                        </p:attrNameLst>
                                      </p:cBhvr>
                                      <p:to>
                                        <p:strVal val="visible"/>
                                      </p:to>
                                    </p:set>
                                    <p:animEffect transition="in" filter="fade">
                                      <p:cBhvr>
                                        <p:cTn id="12" dur="1000"/>
                                        <p:tgtEl>
                                          <p:spTgt spid="5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0"/>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ACCIONES</a:t>
            </a:r>
            <a:endParaRPr/>
          </a:p>
        </p:txBody>
      </p:sp>
      <p:sp>
        <p:nvSpPr>
          <p:cNvPr id="543" name="Google Shape;543;p4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34</a:t>
            </a:fld>
            <a:endParaRPr/>
          </a:p>
        </p:txBody>
      </p:sp>
      <p:grpSp>
        <p:nvGrpSpPr>
          <p:cNvPr id="544" name="Google Shape;544;p40"/>
          <p:cNvGrpSpPr/>
          <p:nvPr/>
        </p:nvGrpSpPr>
        <p:grpSpPr>
          <a:xfrm>
            <a:off x="1325637" y="571224"/>
            <a:ext cx="550855" cy="408915"/>
            <a:chOff x="5247525" y="3007275"/>
            <a:chExt cx="517575" cy="384825"/>
          </a:xfrm>
        </p:grpSpPr>
        <p:sp>
          <p:nvSpPr>
            <p:cNvPr id="545" name="Google Shape;545;p40"/>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0"/>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ángulo 1"/>
          <p:cNvSpPr/>
          <p:nvPr/>
        </p:nvSpPr>
        <p:spPr>
          <a:xfrm>
            <a:off x="3968317" y="1837066"/>
            <a:ext cx="2754699" cy="781752"/>
          </a:xfrm>
          <a:prstGeom prst="rect">
            <a:avLst/>
          </a:prstGeom>
        </p:spPr>
        <p:txBody>
          <a:bodyPr wrap="square">
            <a:spAutoFit/>
          </a:bodyPr>
          <a:lstStyle/>
          <a:p>
            <a:pPr marL="114300" lvl="0" algn="just">
              <a:lnSpc>
                <a:spcPct val="80000"/>
              </a:lnSpc>
              <a:spcBef>
                <a:spcPts val="700"/>
              </a:spcBef>
              <a:buClr>
                <a:srgbClr val="FF9900"/>
              </a:buClr>
              <a:buSzPts val="1800"/>
            </a:pPr>
            <a:r>
              <a:rPr lang="es-ES" b="1" dirty="0" smtClean="0">
                <a:solidFill>
                  <a:srgbClr val="F78C21"/>
                </a:solidFill>
                <a:latin typeface="Roboto Condensed"/>
                <a:ea typeface="Roboto Condensed"/>
                <a:cs typeface="Roboto Condensed"/>
                <a:sym typeface="Roboto Condensed"/>
              </a:rPr>
              <a:t>3.   </a:t>
            </a:r>
            <a:r>
              <a:rPr lang="es-ES" dirty="0" smtClean="0">
                <a:solidFill>
                  <a:schemeClr val="dk1"/>
                </a:solidFill>
                <a:latin typeface="Roboto Condensed"/>
                <a:ea typeface="Roboto Condensed"/>
                <a:cs typeface="Roboto Condensed"/>
                <a:sym typeface="Roboto Condensed"/>
              </a:rPr>
              <a:t>Planificar </a:t>
            </a:r>
            <a:r>
              <a:rPr lang="es-ES" dirty="0">
                <a:solidFill>
                  <a:schemeClr val="dk1"/>
                </a:solidFill>
                <a:latin typeface="Roboto Condensed"/>
                <a:ea typeface="Roboto Condensed"/>
                <a:cs typeface="Roboto Condensed"/>
                <a:sym typeface="Roboto Condensed"/>
              </a:rPr>
              <a:t>y ejecutar experiencias de  misión y compromiso evangelizador de  las familias para familias.</a:t>
            </a:r>
          </a:p>
        </p:txBody>
      </p:sp>
      <p:sp>
        <p:nvSpPr>
          <p:cNvPr id="3" name="Rectángulo 2"/>
          <p:cNvSpPr/>
          <p:nvPr/>
        </p:nvSpPr>
        <p:spPr>
          <a:xfrm>
            <a:off x="767437" y="3316340"/>
            <a:ext cx="2846619" cy="781752"/>
          </a:xfrm>
          <a:prstGeom prst="rect">
            <a:avLst/>
          </a:prstGeom>
        </p:spPr>
        <p:txBody>
          <a:bodyPr wrap="square">
            <a:spAutoFit/>
          </a:bodyPr>
          <a:lstStyle/>
          <a:p>
            <a:pPr marL="114300" lvl="0" algn="just">
              <a:lnSpc>
                <a:spcPct val="80000"/>
              </a:lnSpc>
              <a:spcBef>
                <a:spcPts val="700"/>
              </a:spcBef>
              <a:buClr>
                <a:srgbClr val="FF9900"/>
              </a:buClr>
              <a:buSzPts val="1800"/>
            </a:pPr>
            <a:r>
              <a:rPr lang="es-ES" b="1" dirty="0" smtClean="0">
                <a:solidFill>
                  <a:srgbClr val="F78C21"/>
                </a:solidFill>
                <a:latin typeface="Roboto Condensed"/>
                <a:ea typeface="Roboto Condensed"/>
                <a:cs typeface="Roboto Condensed"/>
                <a:sym typeface="Roboto Condensed"/>
              </a:rPr>
              <a:t>2.   </a:t>
            </a:r>
            <a:r>
              <a:rPr lang="es-ES" dirty="0" smtClean="0">
                <a:solidFill>
                  <a:schemeClr val="dk1"/>
                </a:solidFill>
                <a:latin typeface="Roboto Condensed"/>
                <a:ea typeface="Roboto Condensed"/>
                <a:cs typeface="Roboto Condensed"/>
                <a:sym typeface="Roboto Condensed"/>
              </a:rPr>
              <a:t>Potenciar </a:t>
            </a:r>
            <a:r>
              <a:rPr lang="es-ES" dirty="0">
                <a:solidFill>
                  <a:schemeClr val="dk1"/>
                </a:solidFill>
                <a:latin typeface="Roboto Condensed"/>
                <a:ea typeface="Roboto Condensed"/>
                <a:cs typeface="Roboto Condensed"/>
                <a:sym typeface="Roboto Condensed"/>
              </a:rPr>
              <a:t>los diferentes espacios de vivencia espiritual familiar: retiros, convivencias, encuentros, otros.</a:t>
            </a:r>
          </a:p>
        </p:txBody>
      </p:sp>
      <p:sp>
        <p:nvSpPr>
          <p:cNvPr id="4" name="Rectángulo 3"/>
          <p:cNvSpPr/>
          <p:nvPr/>
        </p:nvSpPr>
        <p:spPr>
          <a:xfrm>
            <a:off x="509986" y="1760504"/>
            <a:ext cx="3104070" cy="954107"/>
          </a:xfrm>
          <a:prstGeom prst="rect">
            <a:avLst/>
          </a:prstGeom>
        </p:spPr>
        <p:txBody>
          <a:bodyPr wrap="square">
            <a:spAutoFit/>
          </a:bodyPr>
          <a:lstStyle/>
          <a:p>
            <a:pPr marL="114300" lvl="0" algn="just">
              <a:lnSpc>
                <a:spcPct val="80000"/>
              </a:lnSpc>
              <a:spcBef>
                <a:spcPts val="700"/>
              </a:spcBef>
              <a:buClr>
                <a:srgbClr val="FF9900"/>
              </a:buClr>
              <a:buSzPts val="1800"/>
            </a:pPr>
            <a:r>
              <a:rPr lang="es-ES" b="1" dirty="0" smtClean="0">
                <a:solidFill>
                  <a:srgbClr val="F78C21"/>
                </a:solidFill>
                <a:latin typeface="Roboto Condensed"/>
                <a:ea typeface="Roboto Condensed"/>
                <a:cs typeface="Roboto Condensed"/>
                <a:sym typeface="Roboto Condensed"/>
              </a:rPr>
              <a:t>1.   </a:t>
            </a:r>
            <a:r>
              <a:rPr lang="es-ES" dirty="0" smtClean="0">
                <a:solidFill>
                  <a:schemeClr val="dk1"/>
                </a:solidFill>
                <a:latin typeface="Roboto Condensed"/>
                <a:ea typeface="Roboto Condensed"/>
                <a:cs typeface="Roboto Condensed"/>
                <a:sym typeface="Roboto Condensed"/>
              </a:rPr>
              <a:t>Aprovechar </a:t>
            </a:r>
            <a:r>
              <a:rPr lang="es-ES" dirty="0">
                <a:solidFill>
                  <a:schemeClr val="dk1"/>
                </a:solidFill>
                <a:latin typeface="Roboto Condensed"/>
                <a:ea typeface="Roboto Condensed"/>
                <a:cs typeface="Roboto Condensed"/>
                <a:sym typeface="Roboto Condensed"/>
              </a:rPr>
              <a:t>los espacios y estructuras eclesiales  a nivel parroquial, diocesano y nacional para que la familia sea protagonista de la evangelización.</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2"/>
          <p:cNvSpPr txBox="1">
            <a:spLocks noGrp="1"/>
          </p:cNvSpPr>
          <p:nvPr>
            <p:ph type="ctrTitle"/>
          </p:nvPr>
        </p:nvSpPr>
        <p:spPr>
          <a:xfrm>
            <a:off x="209600" y="2850275"/>
            <a:ext cx="4452000" cy="1537500"/>
          </a:xfrm>
          <a:prstGeom prst="rect">
            <a:avLst/>
          </a:prstGeom>
        </p:spPr>
        <p:txBody>
          <a:bodyPr spcFirstLastPara="1" wrap="square" lIns="91425" tIns="91425" rIns="91425" bIns="91425" anchor="b" anchorCtr="0">
            <a:noAutofit/>
          </a:bodyPr>
          <a:lstStyle/>
          <a:p>
            <a:pPr marL="0" lvl="0" indent="0" algn="ctr" rtl="0">
              <a:lnSpc>
                <a:spcPct val="100000"/>
              </a:lnSpc>
              <a:spcBef>
                <a:spcPts val="900"/>
              </a:spcBef>
              <a:spcAft>
                <a:spcPts val="0"/>
              </a:spcAft>
              <a:buNone/>
            </a:pPr>
            <a:r>
              <a:rPr lang="es-ES_tradnl" sz="3600" dirty="0" smtClean="0">
                <a:solidFill>
                  <a:srgbClr val="FF9900"/>
                </a:solidFill>
              </a:rPr>
              <a:t>HITOS DE LA MISIÓN FAMILIA</a:t>
            </a:r>
            <a:endParaRPr sz="3600" dirty="0"/>
          </a:p>
        </p:txBody>
      </p:sp>
      <p:sp>
        <p:nvSpPr>
          <p:cNvPr id="314" name="Google Shape;314;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35</a:t>
            </a:fld>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5359" y="1069739"/>
            <a:ext cx="2685981" cy="1898051"/>
          </a:xfrm>
          <a:prstGeom prst="rect">
            <a:avLst/>
          </a:prstGeom>
        </p:spPr>
      </p:pic>
    </p:spTree>
    <p:extLst>
      <p:ext uri="{BB962C8B-B14F-4D97-AF65-F5344CB8AC3E}">
        <p14:creationId xmlns:p14="http://schemas.microsoft.com/office/powerpoint/2010/main" val="18372023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1"/>
          <p:cNvSpPr txBox="1">
            <a:spLocks noGrp="1"/>
          </p:cNvSpPr>
          <p:nvPr>
            <p:ph type="title"/>
          </p:nvPr>
        </p:nvSpPr>
        <p:spPr>
          <a:xfrm>
            <a:off x="814275" y="2401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HITOS DE LA MISIÓN</a:t>
            </a:r>
            <a:endParaRPr/>
          </a:p>
        </p:txBody>
      </p:sp>
      <p:sp>
        <p:nvSpPr>
          <p:cNvPr id="553" name="Google Shape;553;p41"/>
          <p:cNvSpPr txBox="1"/>
          <p:nvPr/>
        </p:nvSpPr>
        <p:spPr>
          <a:xfrm>
            <a:off x="1368975" y="742650"/>
            <a:ext cx="4624200" cy="48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9900"/>
                </a:solidFill>
                <a:latin typeface="Roboto Condensed"/>
                <a:ea typeface="Roboto Condensed"/>
                <a:cs typeface="Roboto Condensed"/>
                <a:sym typeface="Roboto Condensed"/>
              </a:rPr>
              <a:t>Lanzamiento de la Misión en dos etapas:</a:t>
            </a:r>
            <a:endParaRPr sz="1800">
              <a:solidFill>
                <a:srgbClr val="FF9900"/>
              </a:solidFill>
              <a:latin typeface="Roboto Condensed"/>
              <a:ea typeface="Roboto Condensed"/>
              <a:cs typeface="Roboto Condensed"/>
              <a:sym typeface="Roboto Condensed"/>
            </a:endParaRPr>
          </a:p>
        </p:txBody>
      </p:sp>
      <p:sp>
        <p:nvSpPr>
          <p:cNvPr id="554" name="Google Shape;554;p41"/>
          <p:cNvSpPr/>
          <p:nvPr/>
        </p:nvSpPr>
        <p:spPr>
          <a:xfrm>
            <a:off x="3453191" y="1679450"/>
            <a:ext cx="1601400" cy="5337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Condensed"/>
                <a:ea typeface="Roboto Condensed"/>
                <a:cs typeface="Roboto Condensed"/>
                <a:sym typeface="Roboto Condensed"/>
              </a:rPr>
              <a:t>Etapas:</a:t>
            </a:r>
            <a:endParaRPr>
              <a:solidFill>
                <a:srgbClr val="FFFFFF"/>
              </a:solidFill>
              <a:latin typeface="Roboto Condensed"/>
              <a:ea typeface="Roboto Condensed"/>
              <a:cs typeface="Roboto Condensed"/>
              <a:sym typeface="Roboto Condensed"/>
            </a:endParaRPr>
          </a:p>
        </p:txBody>
      </p:sp>
      <p:sp>
        <p:nvSpPr>
          <p:cNvPr id="555" name="Google Shape;555;p41"/>
          <p:cNvSpPr/>
          <p:nvPr/>
        </p:nvSpPr>
        <p:spPr>
          <a:xfrm>
            <a:off x="5296212" y="2764496"/>
            <a:ext cx="1601400" cy="533700"/>
          </a:xfrm>
          <a:prstGeom prst="roundRect">
            <a:avLst>
              <a:gd name="adj" fmla="val 50000"/>
            </a:avLst>
          </a:prstGeom>
          <a:solidFill>
            <a:srgbClr val="6D9EE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Condensed"/>
                <a:ea typeface="Roboto Condensed"/>
                <a:cs typeface="Roboto Condensed"/>
                <a:sym typeface="Roboto Condensed"/>
              </a:rPr>
              <a:t>Nivel local</a:t>
            </a:r>
            <a:endParaRPr>
              <a:solidFill>
                <a:srgbClr val="FFFFFF"/>
              </a:solidFill>
              <a:latin typeface="Roboto Condensed"/>
              <a:ea typeface="Roboto Condensed"/>
              <a:cs typeface="Roboto Condensed"/>
              <a:sym typeface="Roboto Condensed"/>
            </a:endParaRPr>
          </a:p>
        </p:txBody>
      </p:sp>
      <p:sp>
        <p:nvSpPr>
          <p:cNvPr id="556" name="Google Shape;556;p41"/>
          <p:cNvSpPr/>
          <p:nvPr/>
        </p:nvSpPr>
        <p:spPr>
          <a:xfrm>
            <a:off x="1610170" y="2764496"/>
            <a:ext cx="1601400" cy="533700"/>
          </a:xfrm>
          <a:prstGeom prst="roundRect">
            <a:avLst>
              <a:gd name="adj" fmla="val 50000"/>
            </a:avLst>
          </a:prstGeom>
          <a:solidFill>
            <a:srgbClr val="6D9EE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Condensed"/>
                <a:ea typeface="Roboto Condensed"/>
                <a:cs typeface="Roboto Condensed"/>
                <a:sym typeface="Roboto Condensed"/>
              </a:rPr>
              <a:t>Nivel nacional</a:t>
            </a:r>
            <a:endParaRPr>
              <a:solidFill>
                <a:srgbClr val="FFFFFF"/>
              </a:solidFill>
              <a:latin typeface="Roboto Condensed"/>
              <a:ea typeface="Roboto Condensed"/>
              <a:cs typeface="Roboto Condensed"/>
              <a:sym typeface="Roboto Condensed"/>
            </a:endParaRPr>
          </a:p>
        </p:txBody>
      </p:sp>
      <p:sp>
        <p:nvSpPr>
          <p:cNvPr id="557" name="Google Shape;557;p41"/>
          <p:cNvSpPr/>
          <p:nvPr/>
        </p:nvSpPr>
        <p:spPr>
          <a:xfrm>
            <a:off x="1610175" y="3735717"/>
            <a:ext cx="1601400" cy="533700"/>
          </a:xfrm>
          <a:prstGeom prst="roundRect">
            <a:avLst>
              <a:gd name="adj" fmla="val 50000"/>
            </a:avLst>
          </a:prstGeom>
          <a:solidFill>
            <a:srgbClr val="307B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Roboto Condensed"/>
                <a:ea typeface="Roboto Condensed"/>
                <a:cs typeface="Roboto Condensed"/>
                <a:sym typeface="Roboto Condensed"/>
              </a:rPr>
              <a:t>Asamblea de obispos</a:t>
            </a:r>
            <a:endParaRPr sz="1200">
              <a:solidFill>
                <a:srgbClr val="FFFFFF"/>
              </a:solidFill>
              <a:latin typeface="Roboto Condensed"/>
              <a:ea typeface="Roboto Condensed"/>
              <a:cs typeface="Roboto Condensed"/>
              <a:sym typeface="Roboto Condensed"/>
            </a:endParaRPr>
          </a:p>
        </p:txBody>
      </p:sp>
      <p:sp>
        <p:nvSpPr>
          <p:cNvPr id="558" name="Google Shape;558;p41"/>
          <p:cNvSpPr/>
          <p:nvPr/>
        </p:nvSpPr>
        <p:spPr>
          <a:xfrm>
            <a:off x="5406850" y="3773342"/>
            <a:ext cx="1601400" cy="533700"/>
          </a:xfrm>
          <a:prstGeom prst="roundRect">
            <a:avLst>
              <a:gd name="adj" fmla="val 50000"/>
            </a:avLst>
          </a:prstGeom>
          <a:solidFill>
            <a:srgbClr val="307B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Obispo del lugar</a:t>
            </a:r>
            <a:endParaRPr sz="1200">
              <a:solidFill>
                <a:srgbClr val="FFFFFF"/>
              </a:solidFill>
            </a:endParaRPr>
          </a:p>
        </p:txBody>
      </p:sp>
      <p:cxnSp>
        <p:nvCxnSpPr>
          <p:cNvPr id="559" name="Google Shape;559;p41"/>
          <p:cNvCxnSpPr>
            <a:stCxn id="554" idx="2"/>
            <a:endCxn id="555" idx="0"/>
          </p:cNvCxnSpPr>
          <p:nvPr/>
        </p:nvCxnSpPr>
        <p:spPr>
          <a:xfrm rot="-5400000" flipH="1">
            <a:off x="4899641" y="1567400"/>
            <a:ext cx="551400" cy="1842900"/>
          </a:xfrm>
          <a:prstGeom prst="bentConnector3">
            <a:avLst>
              <a:gd name="adj1" fmla="val 50000"/>
            </a:avLst>
          </a:prstGeom>
          <a:noFill/>
          <a:ln w="9525" cap="flat" cmpd="sng">
            <a:solidFill>
              <a:srgbClr val="C2C2C2"/>
            </a:solidFill>
            <a:prstDash val="solid"/>
            <a:round/>
            <a:headEnd type="none" w="sm" len="sm"/>
            <a:tailEnd type="none" w="sm" len="sm"/>
          </a:ln>
        </p:spPr>
      </p:cxnSp>
      <p:cxnSp>
        <p:nvCxnSpPr>
          <p:cNvPr id="560" name="Google Shape;560;p41"/>
          <p:cNvCxnSpPr>
            <a:stCxn id="556" idx="0"/>
            <a:endCxn id="554" idx="2"/>
          </p:cNvCxnSpPr>
          <p:nvPr/>
        </p:nvCxnSpPr>
        <p:spPr>
          <a:xfrm rot="-5400000">
            <a:off x="3056620" y="1567346"/>
            <a:ext cx="551400" cy="1842900"/>
          </a:xfrm>
          <a:prstGeom prst="bentConnector3">
            <a:avLst>
              <a:gd name="adj1" fmla="val 50000"/>
            </a:avLst>
          </a:prstGeom>
          <a:noFill/>
          <a:ln w="9525" cap="flat" cmpd="sng">
            <a:solidFill>
              <a:srgbClr val="C2C2C2"/>
            </a:solidFill>
            <a:prstDash val="solid"/>
            <a:round/>
            <a:headEnd type="none" w="sm" len="sm"/>
            <a:tailEnd type="none" w="sm" len="sm"/>
          </a:ln>
        </p:spPr>
      </p:cxnSp>
      <p:cxnSp>
        <p:nvCxnSpPr>
          <p:cNvPr id="561" name="Google Shape;561;p41"/>
          <p:cNvCxnSpPr/>
          <p:nvPr/>
        </p:nvCxnSpPr>
        <p:spPr>
          <a:xfrm>
            <a:off x="2410875" y="3298200"/>
            <a:ext cx="0" cy="494100"/>
          </a:xfrm>
          <a:prstGeom prst="straightConnector1">
            <a:avLst/>
          </a:prstGeom>
          <a:noFill/>
          <a:ln w="9525" cap="flat" cmpd="sng">
            <a:solidFill>
              <a:srgbClr val="C2C2C2"/>
            </a:solidFill>
            <a:prstDash val="solid"/>
            <a:round/>
            <a:headEnd type="none" w="med" len="med"/>
            <a:tailEnd type="none" w="med" len="med"/>
          </a:ln>
        </p:spPr>
      </p:cxnSp>
      <p:cxnSp>
        <p:nvCxnSpPr>
          <p:cNvPr id="562" name="Google Shape;562;p41"/>
          <p:cNvCxnSpPr/>
          <p:nvPr/>
        </p:nvCxnSpPr>
        <p:spPr>
          <a:xfrm>
            <a:off x="6096900" y="3298200"/>
            <a:ext cx="0" cy="494100"/>
          </a:xfrm>
          <a:prstGeom prst="straightConnector1">
            <a:avLst/>
          </a:prstGeom>
          <a:noFill/>
          <a:ln w="9525" cap="flat" cmpd="sng">
            <a:solidFill>
              <a:srgbClr val="C2C2C2"/>
            </a:solidFill>
            <a:prstDash val="solid"/>
            <a:round/>
            <a:headEnd type="none" w="med" len="med"/>
            <a:tailEnd type="none" w="med" len="med"/>
          </a:ln>
        </p:spPr>
      </p:cxnSp>
      <p:sp>
        <p:nvSpPr>
          <p:cNvPr id="563" name="Google Shape;563;p41"/>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36</a:t>
            </a:fld>
            <a:endParaRPr/>
          </a:p>
        </p:txBody>
      </p:sp>
      <p:sp>
        <p:nvSpPr>
          <p:cNvPr id="564" name="Google Shape;564;p41"/>
          <p:cNvSpPr/>
          <p:nvPr/>
        </p:nvSpPr>
        <p:spPr>
          <a:xfrm>
            <a:off x="814276" y="587223"/>
            <a:ext cx="436791" cy="349261"/>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42"/>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HITOS DE LA MISIÓN</a:t>
            </a:r>
            <a:endParaRPr dirty="0"/>
          </a:p>
        </p:txBody>
      </p:sp>
      <p:sp>
        <p:nvSpPr>
          <p:cNvPr id="570" name="Google Shape;570;p4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37</a:t>
            </a:fld>
            <a:endParaRPr/>
          </a:p>
        </p:txBody>
      </p:sp>
      <p:sp>
        <p:nvSpPr>
          <p:cNvPr id="571" name="Google Shape;571;p42"/>
          <p:cNvSpPr txBox="1"/>
          <p:nvPr/>
        </p:nvSpPr>
        <p:spPr>
          <a:xfrm>
            <a:off x="0" y="1270130"/>
            <a:ext cx="8893500" cy="3579455"/>
          </a:xfrm>
          <a:prstGeom prst="rect">
            <a:avLst/>
          </a:prstGeom>
          <a:noFill/>
          <a:ln>
            <a:noFill/>
          </a:ln>
        </p:spPr>
        <p:txBody>
          <a:bodyPr spcFirstLastPara="1" wrap="square" lIns="91425" tIns="91425" rIns="91425" bIns="91425" anchor="ctr" anchorCtr="0">
            <a:noAutofit/>
          </a:bodyPr>
          <a:lstStyle/>
          <a:p>
            <a:pPr marL="457200" lvl="0" indent="-317500" algn="just" rtl="0">
              <a:lnSpc>
                <a:spcPct val="80000"/>
              </a:lnSpc>
              <a:spcBef>
                <a:spcPts val="700"/>
              </a:spcBef>
              <a:spcAft>
                <a:spcPts val="0"/>
              </a:spcAft>
              <a:buClr>
                <a:srgbClr val="FF9900"/>
              </a:buClr>
              <a:buSzPts val="1400"/>
              <a:buFont typeface="Roboto Condensed"/>
              <a:buChar char="❖"/>
            </a:pPr>
            <a:r>
              <a:rPr lang="en" sz="1800" dirty="0">
                <a:solidFill>
                  <a:schemeClr val="dk1"/>
                </a:solidFill>
                <a:latin typeface="Roboto Condensed"/>
                <a:ea typeface="Roboto Condensed"/>
                <a:cs typeface="Roboto Condensed"/>
                <a:sym typeface="Roboto Condensed"/>
              </a:rPr>
              <a:t>Para ello, se puede ofrecer la participación en diversas actividades, tales como: consagración de las familias a la Sagrada Familia; poner bajo la tutela de Nuestra Señora de Guadalupe la vida por nacer; romerías a </a:t>
            </a:r>
            <a:r>
              <a:rPr lang="es-ES_tradnl" sz="1800" dirty="0" smtClean="0">
                <a:solidFill>
                  <a:schemeClr val="dk1"/>
                </a:solidFill>
                <a:latin typeface="Roboto Condensed"/>
                <a:ea typeface="Roboto Condensed"/>
                <a:cs typeface="Roboto Condensed"/>
                <a:sym typeface="Roboto Condensed"/>
              </a:rPr>
              <a:t>S</a:t>
            </a:r>
            <a:r>
              <a:rPr lang="en" sz="1800" dirty="0" smtClean="0">
                <a:solidFill>
                  <a:schemeClr val="dk1"/>
                </a:solidFill>
                <a:latin typeface="Roboto Condensed"/>
                <a:ea typeface="Roboto Condensed"/>
                <a:cs typeface="Roboto Condensed"/>
                <a:sym typeface="Roboto Condensed"/>
              </a:rPr>
              <a:t>antuarios </a:t>
            </a:r>
            <a:r>
              <a:rPr lang="es-ES_tradnl" sz="1800" dirty="0" smtClean="0">
                <a:solidFill>
                  <a:schemeClr val="dk1"/>
                </a:solidFill>
                <a:latin typeface="Roboto Condensed"/>
                <a:ea typeface="Roboto Condensed"/>
                <a:cs typeface="Roboto Condensed"/>
                <a:sym typeface="Roboto Condensed"/>
              </a:rPr>
              <a:t>M</a:t>
            </a:r>
            <a:r>
              <a:rPr lang="en" sz="1800" dirty="0" smtClean="0">
                <a:solidFill>
                  <a:schemeClr val="dk1"/>
                </a:solidFill>
                <a:latin typeface="Roboto Condensed"/>
                <a:ea typeface="Roboto Condensed"/>
                <a:cs typeface="Roboto Condensed"/>
                <a:sym typeface="Roboto Condensed"/>
              </a:rPr>
              <a:t>arianos </a:t>
            </a:r>
            <a:r>
              <a:rPr lang="en" sz="1800" dirty="0">
                <a:solidFill>
                  <a:schemeClr val="dk1"/>
                </a:solidFill>
                <a:latin typeface="Roboto Condensed"/>
                <a:ea typeface="Roboto Condensed"/>
                <a:cs typeface="Roboto Condensed"/>
                <a:sym typeface="Roboto Condensed"/>
              </a:rPr>
              <a:t>u otros de especial relevancia en cada jurisdicción; realizar fiestas litúrgicas especiales con la imagen peregrina de la Sagrada Familia; organizar eventos culturales, formativos, recreativos y otros en los que interactúen todos los miembros de la familia…). </a:t>
            </a:r>
            <a:endParaRPr sz="1800" dirty="0">
              <a:solidFill>
                <a:schemeClr val="dk1"/>
              </a:solidFill>
              <a:latin typeface="Roboto Condensed"/>
              <a:ea typeface="Roboto Condensed"/>
              <a:cs typeface="Roboto Condensed"/>
              <a:sym typeface="Roboto Condensed"/>
            </a:endParaRPr>
          </a:p>
          <a:p>
            <a:pPr marL="457200" lvl="0" indent="-317500" algn="just" rtl="0">
              <a:lnSpc>
                <a:spcPct val="80000"/>
              </a:lnSpc>
              <a:spcBef>
                <a:spcPts val="0"/>
              </a:spcBef>
              <a:spcAft>
                <a:spcPts val="0"/>
              </a:spcAft>
              <a:buClr>
                <a:srgbClr val="FF9900"/>
              </a:buClr>
              <a:buSzPts val="1400"/>
              <a:buFont typeface="Roboto Condensed"/>
              <a:buChar char="❖"/>
            </a:pPr>
            <a:r>
              <a:rPr lang="en" sz="1800" dirty="0">
                <a:solidFill>
                  <a:schemeClr val="dk1"/>
                </a:solidFill>
                <a:latin typeface="Roboto Condensed"/>
                <a:ea typeface="Roboto Condensed"/>
                <a:cs typeface="Roboto Condensed"/>
                <a:sym typeface="Roboto Condensed"/>
              </a:rPr>
              <a:t>Cada mes, los ámbitos pastorales profundizarán en un tema del Documento de Trabajo con los lineamientos teológicos propuestos por la CEE</a:t>
            </a:r>
            <a:r>
              <a:rPr lang="en" sz="1800" dirty="0" smtClean="0">
                <a:solidFill>
                  <a:schemeClr val="dk1"/>
                </a:solidFill>
                <a:latin typeface="Roboto Condensed"/>
                <a:ea typeface="Roboto Condensed"/>
                <a:cs typeface="Roboto Condensed"/>
                <a:sym typeface="Roboto Condensed"/>
              </a:rPr>
              <a:t>.</a:t>
            </a:r>
            <a:endParaRPr sz="1800" dirty="0">
              <a:solidFill>
                <a:schemeClr val="dk1"/>
              </a:solidFill>
              <a:latin typeface="Roboto Condensed"/>
              <a:ea typeface="Roboto Condensed"/>
              <a:cs typeface="Roboto Condensed"/>
              <a:sym typeface="Roboto Condensed"/>
            </a:endParaRPr>
          </a:p>
        </p:txBody>
      </p:sp>
      <p:sp>
        <p:nvSpPr>
          <p:cNvPr id="572" name="Google Shape;572;p42"/>
          <p:cNvSpPr/>
          <p:nvPr/>
        </p:nvSpPr>
        <p:spPr>
          <a:xfrm>
            <a:off x="1113901" y="617874"/>
            <a:ext cx="451512" cy="315593"/>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1">
                                            <p:txEl>
                                              <p:pRg st="0" end="0"/>
                                            </p:txEl>
                                          </p:spTgt>
                                        </p:tgtEl>
                                        <p:attrNameLst>
                                          <p:attrName>style.visibility</p:attrName>
                                        </p:attrNameLst>
                                      </p:cBhvr>
                                      <p:to>
                                        <p:strVal val="visible"/>
                                      </p:to>
                                    </p:set>
                                    <p:animEffect transition="in" filter="fade">
                                      <p:cBhvr>
                                        <p:cTn id="7" dur="1000"/>
                                        <p:tgtEl>
                                          <p:spTgt spid="5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1">
                                            <p:txEl>
                                              <p:pRg st="1" end="1"/>
                                            </p:txEl>
                                          </p:spTgt>
                                        </p:tgtEl>
                                        <p:attrNameLst>
                                          <p:attrName>style.visibility</p:attrName>
                                        </p:attrNameLst>
                                      </p:cBhvr>
                                      <p:to>
                                        <p:strVal val="visible"/>
                                      </p:to>
                                    </p:set>
                                    <p:animEffect transition="in" filter="fade">
                                      <p:cBhvr>
                                        <p:cTn id="12" dur="1000"/>
                                        <p:tgtEl>
                                          <p:spTgt spid="5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814275" y="1327350"/>
            <a:ext cx="7718376" cy="3145500"/>
          </a:xfrm>
        </p:spPr>
        <p:txBody>
          <a:bodyPr/>
          <a:lstStyle/>
          <a:p>
            <a:pPr lvl="0" indent="-317500" algn="just">
              <a:lnSpc>
                <a:spcPct val="80000"/>
              </a:lnSpc>
              <a:spcBef>
                <a:spcPts val="0"/>
              </a:spcBef>
              <a:buClr>
                <a:srgbClr val="FF9900"/>
              </a:buClr>
              <a:buSzPts val="1400"/>
              <a:buFont typeface="Roboto Condensed"/>
              <a:buChar char="❖"/>
            </a:pPr>
            <a:r>
              <a:rPr lang="en" dirty="0">
                <a:solidFill>
                  <a:schemeClr val="dk1"/>
                </a:solidFill>
                <a:latin typeface="Roboto Condensed"/>
                <a:ea typeface="Roboto Condensed"/>
                <a:cs typeface="Roboto Condensed"/>
                <a:sym typeface="Roboto Condensed"/>
              </a:rPr>
              <a:t>Cada tres meses tendremos un hito de especial significación que mantenga la unidad en la ejecución de la Misión Familia</a:t>
            </a:r>
            <a:r>
              <a:rPr lang="en" dirty="0" smtClean="0">
                <a:solidFill>
                  <a:schemeClr val="dk1"/>
                </a:solidFill>
                <a:latin typeface="Roboto Condensed"/>
                <a:ea typeface="Roboto Condensed"/>
                <a:cs typeface="Roboto Condensed"/>
                <a:sym typeface="Roboto Condensed"/>
              </a:rPr>
              <a:t>.</a:t>
            </a:r>
            <a:endParaRPr lang="es-ES_tradnl" dirty="0" smtClean="0">
              <a:solidFill>
                <a:schemeClr val="dk1"/>
              </a:solidFill>
              <a:latin typeface="Roboto Condensed"/>
              <a:ea typeface="Roboto Condensed"/>
              <a:cs typeface="Roboto Condensed"/>
              <a:sym typeface="Roboto Condensed"/>
            </a:endParaRPr>
          </a:p>
          <a:p>
            <a:pPr lvl="0" indent="-317500" algn="just">
              <a:lnSpc>
                <a:spcPct val="80000"/>
              </a:lnSpc>
              <a:spcBef>
                <a:spcPts val="0"/>
              </a:spcBef>
              <a:buClr>
                <a:srgbClr val="FF9900"/>
              </a:buClr>
              <a:buSzPts val="1400"/>
              <a:buFont typeface="Roboto Condensed"/>
              <a:buChar char="❖"/>
            </a:pPr>
            <a:endParaRPr lang="en" dirty="0">
              <a:solidFill>
                <a:schemeClr val="dk1"/>
              </a:solidFill>
              <a:latin typeface="Roboto Condensed"/>
              <a:ea typeface="Roboto Condensed"/>
              <a:cs typeface="Roboto Condensed"/>
              <a:sym typeface="Roboto Condensed"/>
            </a:endParaRPr>
          </a:p>
          <a:p>
            <a:pPr lvl="0" indent="-317500" algn="just">
              <a:lnSpc>
                <a:spcPct val="80000"/>
              </a:lnSpc>
              <a:spcBef>
                <a:spcPts val="0"/>
              </a:spcBef>
              <a:buClr>
                <a:srgbClr val="FF9900"/>
              </a:buClr>
              <a:buSzPts val="1400"/>
              <a:buFont typeface="Roboto Condensed"/>
              <a:buChar char="❖"/>
            </a:pPr>
            <a:r>
              <a:rPr lang="en" dirty="0">
                <a:solidFill>
                  <a:schemeClr val="dk1"/>
                </a:solidFill>
                <a:latin typeface="Roboto Condensed"/>
                <a:ea typeface="Roboto Condensed"/>
                <a:cs typeface="Roboto Condensed"/>
                <a:sym typeface="Roboto Condensed"/>
              </a:rPr>
              <a:t>Como estrategia para mantener viva la Misión Familia, se propone la realización de </a:t>
            </a:r>
            <a:r>
              <a:rPr lang="en" dirty="0" smtClean="0">
                <a:solidFill>
                  <a:schemeClr val="dk1"/>
                </a:solidFill>
                <a:latin typeface="Roboto Condensed"/>
                <a:ea typeface="Roboto Condensed"/>
                <a:cs typeface="Roboto Condensed"/>
                <a:sym typeface="Roboto Condensed"/>
              </a:rPr>
              <a:t>congresos</a:t>
            </a:r>
            <a:r>
              <a:rPr lang="es-ES_tradnl" dirty="0" smtClean="0">
                <a:solidFill>
                  <a:schemeClr val="dk1"/>
                </a:solidFill>
                <a:latin typeface="Roboto Condensed"/>
                <a:ea typeface="Roboto Condensed"/>
                <a:cs typeface="Roboto Condensed"/>
                <a:sym typeface="Roboto Condensed"/>
              </a:rPr>
              <a:t> </a:t>
            </a:r>
            <a:r>
              <a:rPr lang="en" dirty="0" smtClean="0">
                <a:solidFill>
                  <a:schemeClr val="dk1"/>
                </a:solidFill>
                <a:latin typeface="Roboto Condensed"/>
                <a:ea typeface="Roboto Condensed"/>
                <a:cs typeface="Roboto Condensed"/>
                <a:sym typeface="Roboto Condensed"/>
              </a:rPr>
              <a:t>y </a:t>
            </a:r>
            <a:r>
              <a:rPr lang="en" dirty="0">
                <a:solidFill>
                  <a:schemeClr val="dk1"/>
                </a:solidFill>
                <a:latin typeface="Roboto Condensed"/>
                <a:ea typeface="Roboto Condensed"/>
                <a:cs typeface="Roboto Condensed"/>
                <a:sym typeface="Roboto Condensed"/>
              </a:rPr>
              <a:t>realizar distintos eventos formativos.</a:t>
            </a:r>
          </a:p>
          <a:p>
            <a:endParaRPr lang="es-ES" dirty="0"/>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38</a:t>
            </a:fld>
            <a:endParaRPr lang="tr-TR"/>
          </a:p>
        </p:txBody>
      </p:sp>
      <p:sp>
        <p:nvSpPr>
          <p:cNvPr id="5" name="Google Shape;569;p42"/>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HITOS DE LA MISIÓN</a:t>
            </a:r>
            <a:endParaRPr dirty="0"/>
          </a:p>
        </p:txBody>
      </p:sp>
      <p:sp>
        <p:nvSpPr>
          <p:cNvPr id="6" name="Google Shape;572;p42"/>
          <p:cNvSpPr/>
          <p:nvPr/>
        </p:nvSpPr>
        <p:spPr>
          <a:xfrm>
            <a:off x="1113901" y="617874"/>
            <a:ext cx="451512" cy="315593"/>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978231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2"/>
          <p:cNvSpPr txBox="1">
            <a:spLocks noGrp="1"/>
          </p:cNvSpPr>
          <p:nvPr>
            <p:ph type="ctrTitle"/>
          </p:nvPr>
        </p:nvSpPr>
        <p:spPr>
          <a:xfrm>
            <a:off x="230591" y="3186177"/>
            <a:ext cx="5006546" cy="1537500"/>
          </a:xfrm>
          <a:prstGeom prst="rect">
            <a:avLst/>
          </a:prstGeom>
        </p:spPr>
        <p:txBody>
          <a:bodyPr spcFirstLastPara="1" wrap="square" lIns="91425" tIns="91425" rIns="91425" bIns="91425" anchor="b" anchorCtr="0">
            <a:noAutofit/>
          </a:bodyPr>
          <a:lstStyle/>
          <a:p>
            <a:pPr marL="0" lvl="0" indent="0" algn="ctr" rtl="0">
              <a:lnSpc>
                <a:spcPct val="100000"/>
              </a:lnSpc>
              <a:spcBef>
                <a:spcPts val="900"/>
              </a:spcBef>
              <a:spcAft>
                <a:spcPts val="0"/>
              </a:spcAft>
              <a:buNone/>
            </a:pPr>
            <a:r>
              <a:rPr lang="es-ES_tradnl" sz="3600" dirty="0" smtClean="0">
                <a:solidFill>
                  <a:srgbClr val="FF9900"/>
                </a:solidFill>
              </a:rPr>
              <a:t>ACCIONES: COMISIÓN DE LAICOS</a:t>
            </a:r>
            <a:endParaRPr sz="3600" dirty="0"/>
          </a:p>
        </p:txBody>
      </p:sp>
      <p:sp>
        <p:nvSpPr>
          <p:cNvPr id="314" name="Google Shape;314;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39</a:t>
            </a:fld>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0211" y="1039748"/>
            <a:ext cx="2713789" cy="1917701"/>
          </a:xfrm>
          <a:prstGeom prst="rect">
            <a:avLst/>
          </a:prstGeom>
        </p:spPr>
      </p:pic>
    </p:spTree>
    <p:extLst>
      <p:ext uri="{BB962C8B-B14F-4D97-AF65-F5344CB8AC3E}">
        <p14:creationId xmlns:p14="http://schemas.microsoft.com/office/powerpoint/2010/main" val="288804448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4"/>
          <p:cNvSpPr txBox="1">
            <a:spLocks noGrp="1"/>
          </p:cNvSpPr>
          <p:nvPr>
            <p:ph type="ctrTitle" idx="4294967295"/>
          </p:nvPr>
        </p:nvSpPr>
        <p:spPr>
          <a:xfrm>
            <a:off x="2488837" y="66853"/>
            <a:ext cx="6593700" cy="646800"/>
          </a:xfrm>
          <a:prstGeom prst="rect">
            <a:avLst/>
          </a:prstGeom>
        </p:spPr>
        <p:txBody>
          <a:bodyPr spcFirstLastPara="1" wrap="square" lIns="91425" tIns="91425" rIns="91425" bIns="91425" anchor="ctr" anchorCtr="0">
            <a:noAutofit/>
          </a:bodyPr>
          <a:lstStyle/>
          <a:p>
            <a:pPr marL="0" lvl="0" indent="0" algn="ctr" rtl="0">
              <a:lnSpc>
                <a:spcPct val="80000"/>
              </a:lnSpc>
              <a:spcBef>
                <a:spcPts val="700"/>
              </a:spcBef>
              <a:spcAft>
                <a:spcPts val="0"/>
              </a:spcAft>
              <a:buNone/>
            </a:pPr>
            <a:r>
              <a:rPr lang="es-ES_tradnl" sz="1800" dirty="0" smtClean="0">
                <a:solidFill>
                  <a:srgbClr val="FF9900"/>
                </a:solidFill>
              </a:rPr>
              <a:t>APORTES</a:t>
            </a:r>
            <a:r>
              <a:rPr lang="en" sz="1800" dirty="0" smtClean="0">
                <a:solidFill>
                  <a:srgbClr val="FF9900"/>
                </a:solidFill>
              </a:rPr>
              <a:t> </a:t>
            </a:r>
            <a:r>
              <a:rPr lang="en" sz="1800" dirty="0">
                <a:solidFill>
                  <a:srgbClr val="FF9900"/>
                </a:solidFill>
              </a:rPr>
              <a:t>DE </a:t>
            </a:r>
            <a:r>
              <a:rPr lang="es-ES_tradnl" sz="1800" dirty="0" smtClean="0">
                <a:solidFill>
                  <a:srgbClr val="FF9900"/>
                </a:solidFill>
              </a:rPr>
              <a:t>LOS </a:t>
            </a:r>
            <a:r>
              <a:rPr lang="en" sz="1800" dirty="0" smtClean="0">
                <a:solidFill>
                  <a:srgbClr val="FF9900"/>
                </a:solidFill>
              </a:rPr>
              <a:t>EQUIPOS </a:t>
            </a:r>
            <a:r>
              <a:rPr lang="es-ES_tradnl" sz="1800" dirty="0" smtClean="0">
                <a:solidFill>
                  <a:srgbClr val="FF9900"/>
                </a:solidFill>
              </a:rPr>
              <a:t>DE PASTORAL </a:t>
            </a:r>
            <a:r>
              <a:rPr lang="en" sz="1800" dirty="0" smtClean="0">
                <a:solidFill>
                  <a:srgbClr val="FF9900"/>
                </a:solidFill>
              </a:rPr>
              <a:t>DE </a:t>
            </a:r>
            <a:r>
              <a:rPr lang="en" sz="1800" dirty="0">
                <a:solidFill>
                  <a:srgbClr val="FF9900"/>
                </a:solidFill>
              </a:rPr>
              <a:t>CADA </a:t>
            </a:r>
            <a:r>
              <a:rPr lang="es-ES_tradnl" sz="1800" dirty="0" smtClean="0">
                <a:solidFill>
                  <a:srgbClr val="FF9900"/>
                </a:solidFill>
              </a:rPr>
              <a:t>JURISDICCIÓN</a:t>
            </a:r>
            <a:endParaRPr sz="6000" dirty="0">
              <a:solidFill>
                <a:srgbClr val="FF9800"/>
              </a:solidFill>
            </a:endParaRPr>
          </a:p>
        </p:txBody>
      </p:sp>
      <p:sp>
        <p:nvSpPr>
          <p:cNvPr id="206" name="Google Shape;206;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207" name="Google Shape;207;p14"/>
          <p:cNvPicPr preferRelativeResize="0"/>
          <p:nvPr/>
        </p:nvPicPr>
        <p:blipFill rotWithShape="1">
          <a:blip r:embed="rId3">
            <a:alphaModFix/>
          </a:blip>
          <a:srcRect l="1198" t="21762" r="58556" b="27613"/>
          <a:stretch/>
        </p:blipFill>
        <p:spPr>
          <a:xfrm>
            <a:off x="235218" y="1472451"/>
            <a:ext cx="3619703" cy="2359152"/>
          </a:xfrm>
          <a:prstGeom prst="rect">
            <a:avLst/>
          </a:prstGeom>
          <a:noFill/>
          <a:ln>
            <a:noFill/>
          </a:ln>
        </p:spPr>
      </p:pic>
      <p:graphicFrame>
        <p:nvGraphicFramePr>
          <p:cNvPr id="208" name="Google Shape;208;p14"/>
          <p:cNvGraphicFramePr/>
          <p:nvPr>
            <p:extLst>
              <p:ext uri="{D42A27DB-BD31-4B8C-83A1-F6EECF244321}">
                <p14:modId xmlns:p14="http://schemas.microsoft.com/office/powerpoint/2010/main" val="504740234"/>
              </p:ext>
            </p:extLst>
          </p:nvPr>
        </p:nvGraphicFramePr>
        <p:xfrm>
          <a:off x="4112932" y="747567"/>
          <a:ext cx="411559" cy="3688122"/>
        </p:xfrm>
        <a:graphic>
          <a:graphicData uri="http://schemas.openxmlformats.org/drawingml/2006/table">
            <a:tbl>
              <a:tblPr>
                <a:noFill/>
                <a:tableStyleId>{8DE27583-3B15-4C27-8539-48113D660906}</a:tableStyleId>
              </a:tblPr>
              <a:tblGrid>
                <a:gridCol w="411559"/>
              </a:tblGrid>
              <a:tr h="347785">
                <a:tc>
                  <a:txBody>
                    <a:bodyPr/>
                    <a:lstStyle/>
                    <a:p>
                      <a:pPr marL="0" lvl="0" indent="0" algn="ctr" rtl="0">
                        <a:lnSpc>
                          <a:spcPct val="115000"/>
                        </a:lnSpc>
                        <a:spcBef>
                          <a:spcPts val="0"/>
                        </a:spcBef>
                        <a:spcAft>
                          <a:spcPts val="0"/>
                        </a:spcAft>
                        <a:buNone/>
                      </a:pPr>
                      <a:r>
                        <a:rPr lang="en" sz="800" b="1" dirty="0" smtClean="0">
                          <a:solidFill>
                            <a:srgbClr val="4D4D4D"/>
                          </a:solidFill>
                        </a:rPr>
                        <a:t>22%</a:t>
                      </a:r>
                      <a:endParaRPr sz="800" b="1" dirty="0">
                        <a:solidFill>
                          <a:srgbClr val="4D4D4D"/>
                        </a:solidFill>
                      </a:endParaRPr>
                    </a:p>
                  </a:txBody>
                  <a:tcPr marL="91425" marR="91425" marT="91425" marB="91425"/>
                </a:tc>
              </a:tr>
              <a:tr h="352438">
                <a:tc>
                  <a:txBody>
                    <a:bodyPr/>
                    <a:lstStyle/>
                    <a:p>
                      <a:pPr marL="0" lvl="0" indent="0" algn="ctr" rtl="0">
                        <a:lnSpc>
                          <a:spcPct val="115000"/>
                        </a:lnSpc>
                        <a:spcBef>
                          <a:spcPts val="0"/>
                        </a:spcBef>
                        <a:spcAft>
                          <a:spcPts val="0"/>
                        </a:spcAft>
                        <a:buNone/>
                      </a:pPr>
                      <a:r>
                        <a:rPr lang="en" sz="800" b="1" dirty="0">
                          <a:solidFill>
                            <a:srgbClr val="4D4D4D"/>
                          </a:solidFill>
                        </a:rPr>
                        <a:t>22</a:t>
                      </a:r>
                      <a:r>
                        <a:rPr lang="en" sz="800" b="1" dirty="0" smtClean="0">
                          <a:solidFill>
                            <a:srgbClr val="4D4D4D"/>
                          </a:solidFill>
                        </a:rPr>
                        <a:t>%</a:t>
                      </a:r>
                      <a:endParaRPr sz="800" b="1" dirty="0">
                        <a:solidFill>
                          <a:srgbClr val="4D4D4D"/>
                        </a:solidFill>
                      </a:endParaRPr>
                    </a:p>
                  </a:txBody>
                  <a:tcPr marL="91425" marR="91425" marT="91425" marB="91425"/>
                </a:tc>
              </a:tr>
              <a:tr h="370987">
                <a:tc>
                  <a:txBody>
                    <a:bodyPr/>
                    <a:lstStyle/>
                    <a:p>
                      <a:pPr marL="0" lvl="0" indent="0" algn="ctr" rtl="0">
                        <a:lnSpc>
                          <a:spcPct val="115000"/>
                        </a:lnSpc>
                        <a:spcBef>
                          <a:spcPts val="0"/>
                        </a:spcBef>
                        <a:spcAft>
                          <a:spcPts val="0"/>
                        </a:spcAft>
                        <a:buNone/>
                      </a:pPr>
                      <a:r>
                        <a:rPr lang="en" sz="800" b="1" dirty="0">
                          <a:solidFill>
                            <a:srgbClr val="4D4D4D"/>
                          </a:solidFill>
                        </a:rPr>
                        <a:t>15</a:t>
                      </a:r>
                      <a:r>
                        <a:rPr lang="en" sz="800" b="1" dirty="0" smtClean="0">
                          <a:solidFill>
                            <a:srgbClr val="4D4D4D"/>
                          </a:solidFill>
                        </a:rPr>
                        <a:t>%</a:t>
                      </a:r>
                      <a:endParaRPr sz="800" b="1" dirty="0">
                        <a:solidFill>
                          <a:srgbClr val="4D4D4D"/>
                        </a:solidFill>
                      </a:endParaRPr>
                    </a:p>
                  </a:txBody>
                  <a:tcPr marL="91425" marR="91425" marT="91425" marB="91425"/>
                </a:tc>
              </a:tr>
              <a:tr h="333888">
                <a:tc>
                  <a:txBody>
                    <a:bodyPr/>
                    <a:lstStyle/>
                    <a:p>
                      <a:pPr marL="0" lvl="0" indent="0" algn="ctr" rtl="0">
                        <a:lnSpc>
                          <a:spcPct val="115000"/>
                        </a:lnSpc>
                        <a:spcBef>
                          <a:spcPts val="0"/>
                        </a:spcBef>
                        <a:spcAft>
                          <a:spcPts val="0"/>
                        </a:spcAft>
                        <a:buNone/>
                      </a:pPr>
                      <a:r>
                        <a:rPr lang="en" sz="800" b="1" dirty="0">
                          <a:solidFill>
                            <a:srgbClr val="4D4D4D"/>
                          </a:solidFill>
                        </a:rPr>
                        <a:t>10</a:t>
                      </a:r>
                      <a:r>
                        <a:rPr lang="en" sz="800" b="1" dirty="0" smtClean="0">
                          <a:solidFill>
                            <a:srgbClr val="4D4D4D"/>
                          </a:solidFill>
                        </a:rPr>
                        <a:t>%</a:t>
                      </a:r>
                      <a:endParaRPr sz="800" b="1" dirty="0">
                        <a:solidFill>
                          <a:srgbClr val="4D4D4D"/>
                        </a:solidFill>
                      </a:endParaRPr>
                    </a:p>
                  </a:txBody>
                  <a:tcPr marL="91425" marR="91425" marT="91425" marB="91425"/>
                </a:tc>
              </a:tr>
              <a:tr h="336462">
                <a:tc>
                  <a:txBody>
                    <a:bodyPr/>
                    <a:lstStyle/>
                    <a:p>
                      <a:pPr marL="0" lvl="0" indent="0" algn="ctr" rtl="0">
                        <a:lnSpc>
                          <a:spcPct val="115000"/>
                        </a:lnSpc>
                        <a:spcBef>
                          <a:spcPts val="0"/>
                        </a:spcBef>
                        <a:spcAft>
                          <a:spcPts val="0"/>
                        </a:spcAft>
                        <a:buNone/>
                      </a:pPr>
                      <a:r>
                        <a:rPr lang="en" sz="800" b="1" dirty="0">
                          <a:solidFill>
                            <a:srgbClr val="4D4D4D"/>
                          </a:solidFill>
                        </a:rPr>
                        <a:t>7</a:t>
                      </a:r>
                      <a:r>
                        <a:rPr lang="en" sz="800" b="1" dirty="0" smtClean="0">
                          <a:solidFill>
                            <a:srgbClr val="4D4D4D"/>
                          </a:solidFill>
                        </a:rPr>
                        <a:t>%</a:t>
                      </a:r>
                      <a:endParaRPr sz="800" b="1" dirty="0">
                        <a:solidFill>
                          <a:srgbClr val="4D4D4D"/>
                        </a:solidFill>
                      </a:endParaRPr>
                    </a:p>
                  </a:txBody>
                  <a:tcPr marL="91425" marR="91425" marT="91425" marB="91425"/>
                </a:tc>
              </a:tr>
              <a:tr h="351727">
                <a:tc>
                  <a:txBody>
                    <a:bodyPr/>
                    <a:lstStyle/>
                    <a:p>
                      <a:pPr marL="0" lvl="0" indent="0" algn="ctr" rtl="0">
                        <a:lnSpc>
                          <a:spcPct val="115000"/>
                        </a:lnSpc>
                        <a:spcBef>
                          <a:spcPts val="0"/>
                        </a:spcBef>
                        <a:spcAft>
                          <a:spcPts val="0"/>
                        </a:spcAft>
                        <a:buNone/>
                      </a:pPr>
                      <a:endParaRPr lang="en" sz="800" b="1" dirty="0" smtClean="0">
                        <a:solidFill>
                          <a:srgbClr val="4D4D4D"/>
                        </a:solidFill>
                      </a:endParaRPr>
                    </a:p>
                    <a:p>
                      <a:pPr marL="0" lvl="0" indent="0" algn="ctr" rtl="0">
                        <a:lnSpc>
                          <a:spcPct val="115000"/>
                        </a:lnSpc>
                        <a:spcBef>
                          <a:spcPts val="0"/>
                        </a:spcBef>
                        <a:spcAft>
                          <a:spcPts val="0"/>
                        </a:spcAft>
                        <a:buNone/>
                      </a:pPr>
                      <a:r>
                        <a:rPr lang="en" sz="800" b="1" dirty="0" smtClean="0">
                          <a:solidFill>
                            <a:srgbClr val="4D4D4D"/>
                          </a:solidFill>
                        </a:rPr>
                        <a:t>7</a:t>
                      </a:r>
                      <a:r>
                        <a:rPr lang="en" sz="800" b="1" dirty="0">
                          <a:solidFill>
                            <a:srgbClr val="4D4D4D"/>
                          </a:solidFill>
                        </a:rPr>
                        <a:t>%</a:t>
                      </a:r>
                      <a:endParaRPr sz="800" b="1" dirty="0">
                        <a:solidFill>
                          <a:srgbClr val="4D4D4D"/>
                        </a:solidFill>
                      </a:endParaRPr>
                    </a:p>
                  </a:txBody>
                  <a:tcPr marL="91425" marR="91425" marT="91425" marB="91425"/>
                </a:tc>
              </a:tr>
              <a:tr h="284085">
                <a:tc>
                  <a:txBody>
                    <a:bodyPr/>
                    <a:lstStyle/>
                    <a:p>
                      <a:pPr marL="0" lvl="0" indent="0" algn="ctr" rtl="0">
                        <a:lnSpc>
                          <a:spcPct val="115000"/>
                        </a:lnSpc>
                        <a:spcBef>
                          <a:spcPts val="0"/>
                        </a:spcBef>
                        <a:spcAft>
                          <a:spcPts val="0"/>
                        </a:spcAft>
                        <a:buNone/>
                      </a:pPr>
                      <a:endParaRPr lang="en" sz="800" b="1" dirty="0" smtClean="0">
                        <a:solidFill>
                          <a:srgbClr val="4D4D4D"/>
                        </a:solidFill>
                      </a:endParaRPr>
                    </a:p>
                    <a:p>
                      <a:pPr marL="0" lvl="0" indent="0" algn="ctr" rtl="0">
                        <a:lnSpc>
                          <a:spcPct val="115000"/>
                        </a:lnSpc>
                        <a:spcBef>
                          <a:spcPts val="0"/>
                        </a:spcBef>
                        <a:spcAft>
                          <a:spcPts val="0"/>
                        </a:spcAft>
                        <a:buNone/>
                      </a:pPr>
                      <a:r>
                        <a:rPr lang="en" sz="800" b="1" dirty="0" smtClean="0">
                          <a:solidFill>
                            <a:srgbClr val="4D4D4D"/>
                          </a:solidFill>
                        </a:rPr>
                        <a:t>7</a:t>
                      </a:r>
                      <a:r>
                        <a:rPr lang="en" sz="800" b="1" dirty="0">
                          <a:solidFill>
                            <a:srgbClr val="4D4D4D"/>
                          </a:solidFill>
                        </a:rPr>
                        <a:t>%</a:t>
                      </a:r>
                      <a:endParaRPr sz="800" b="1" dirty="0">
                        <a:solidFill>
                          <a:srgbClr val="4D4D4D"/>
                        </a:solidFill>
                      </a:endParaRPr>
                    </a:p>
                  </a:txBody>
                  <a:tcPr marL="91425" marR="91425" marT="91425" marB="91425"/>
                </a:tc>
              </a:tr>
              <a:tr h="336462">
                <a:tc>
                  <a:txBody>
                    <a:bodyPr/>
                    <a:lstStyle/>
                    <a:p>
                      <a:pPr marL="0" lvl="0" indent="0" algn="ctr" rtl="0">
                        <a:lnSpc>
                          <a:spcPct val="115000"/>
                        </a:lnSpc>
                        <a:spcBef>
                          <a:spcPts val="0"/>
                        </a:spcBef>
                        <a:spcAft>
                          <a:spcPts val="0"/>
                        </a:spcAft>
                        <a:buNone/>
                      </a:pPr>
                      <a:r>
                        <a:rPr lang="en" sz="800" b="1" dirty="0">
                          <a:solidFill>
                            <a:srgbClr val="4D4D4D"/>
                          </a:solidFill>
                        </a:rPr>
                        <a:t>5%</a:t>
                      </a:r>
                      <a:endParaRPr sz="800" b="1" dirty="0">
                        <a:solidFill>
                          <a:srgbClr val="4D4D4D"/>
                        </a:solidFill>
                      </a:endParaRPr>
                    </a:p>
                  </a:txBody>
                  <a:tcPr marL="91425" marR="91425" marT="91425" marB="91425"/>
                </a:tc>
              </a:tr>
              <a:tr h="325033">
                <a:tc>
                  <a:txBody>
                    <a:bodyPr/>
                    <a:lstStyle/>
                    <a:p>
                      <a:pPr marL="0" lvl="0" indent="0" algn="ctr" rtl="0">
                        <a:lnSpc>
                          <a:spcPct val="115000"/>
                        </a:lnSpc>
                        <a:spcBef>
                          <a:spcPts val="0"/>
                        </a:spcBef>
                        <a:spcAft>
                          <a:spcPts val="0"/>
                        </a:spcAft>
                        <a:buNone/>
                      </a:pPr>
                      <a:r>
                        <a:rPr lang="en" sz="800" b="1" dirty="0">
                          <a:solidFill>
                            <a:srgbClr val="4D4D4D"/>
                          </a:solidFill>
                        </a:rPr>
                        <a:t>3%</a:t>
                      </a:r>
                      <a:endParaRPr sz="800" b="1" dirty="0">
                        <a:solidFill>
                          <a:srgbClr val="4D4D4D"/>
                        </a:solidFill>
                      </a:endParaRPr>
                    </a:p>
                  </a:txBody>
                  <a:tcPr marL="91425" marR="91425" marT="91425" marB="91425"/>
                </a:tc>
              </a:tr>
              <a:tr h="358535">
                <a:tc>
                  <a:txBody>
                    <a:bodyPr/>
                    <a:lstStyle/>
                    <a:p>
                      <a:pPr marL="0" lvl="0" indent="0" algn="ctr" rtl="0">
                        <a:lnSpc>
                          <a:spcPct val="115000"/>
                        </a:lnSpc>
                        <a:spcBef>
                          <a:spcPts val="0"/>
                        </a:spcBef>
                        <a:spcAft>
                          <a:spcPts val="0"/>
                        </a:spcAft>
                        <a:buNone/>
                      </a:pPr>
                      <a:r>
                        <a:rPr lang="en" sz="1000" b="1" dirty="0">
                          <a:solidFill>
                            <a:srgbClr val="4D4D4D"/>
                          </a:solidFill>
                        </a:rPr>
                        <a:t>2%</a:t>
                      </a:r>
                      <a:endParaRPr sz="1000" b="1" dirty="0">
                        <a:solidFill>
                          <a:srgbClr val="4D4D4D"/>
                        </a:solidFill>
                      </a:endParaRPr>
                    </a:p>
                  </a:txBody>
                  <a:tcPr marL="91425" marR="91425" marT="91425" marB="91425"/>
                </a:tc>
              </a:tr>
            </a:tbl>
          </a:graphicData>
        </a:graphic>
      </p:graphicFrame>
      <p:sp>
        <p:nvSpPr>
          <p:cNvPr id="209" name="Google Shape;209;p14"/>
          <p:cNvSpPr txBox="1"/>
          <p:nvPr/>
        </p:nvSpPr>
        <p:spPr>
          <a:xfrm>
            <a:off x="2466491" y="1788371"/>
            <a:ext cx="444408"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22%</a:t>
            </a:r>
            <a:endParaRPr sz="1000" dirty="0">
              <a:solidFill>
                <a:srgbClr val="FFFFFF"/>
              </a:solidFill>
              <a:latin typeface="Roboto Condensed"/>
              <a:ea typeface="Roboto Condensed"/>
              <a:cs typeface="Roboto Condensed"/>
              <a:sym typeface="Roboto Condensed"/>
            </a:endParaRPr>
          </a:p>
        </p:txBody>
      </p:sp>
      <p:sp>
        <p:nvSpPr>
          <p:cNvPr id="210" name="Google Shape;210;p14"/>
          <p:cNvSpPr txBox="1"/>
          <p:nvPr/>
        </p:nvSpPr>
        <p:spPr>
          <a:xfrm>
            <a:off x="2759152" y="2392402"/>
            <a:ext cx="451096"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22%</a:t>
            </a:r>
            <a:endParaRPr sz="1000" dirty="0">
              <a:solidFill>
                <a:srgbClr val="FFFFFF"/>
              </a:solidFill>
              <a:latin typeface="Roboto Condensed"/>
              <a:ea typeface="Roboto Condensed"/>
              <a:cs typeface="Roboto Condensed"/>
              <a:sym typeface="Roboto Condensed"/>
            </a:endParaRPr>
          </a:p>
        </p:txBody>
      </p:sp>
      <p:sp>
        <p:nvSpPr>
          <p:cNvPr id="211" name="Google Shape;211;p14"/>
          <p:cNvSpPr txBox="1"/>
          <p:nvPr/>
        </p:nvSpPr>
        <p:spPr>
          <a:xfrm>
            <a:off x="1771360" y="2826051"/>
            <a:ext cx="435308"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15%</a:t>
            </a:r>
            <a:endParaRPr sz="1000" dirty="0">
              <a:solidFill>
                <a:srgbClr val="FFFFFF"/>
              </a:solidFill>
              <a:latin typeface="Roboto Condensed"/>
              <a:ea typeface="Roboto Condensed"/>
              <a:cs typeface="Roboto Condensed"/>
              <a:sym typeface="Roboto Condensed"/>
            </a:endParaRPr>
          </a:p>
        </p:txBody>
      </p:sp>
      <p:sp>
        <p:nvSpPr>
          <p:cNvPr id="212" name="Google Shape;212;p14"/>
          <p:cNvSpPr txBox="1"/>
          <p:nvPr/>
        </p:nvSpPr>
        <p:spPr>
          <a:xfrm>
            <a:off x="808014" y="2643513"/>
            <a:ext cx="483386"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10%</a:t>
            </a:r>
            <a:endParaRPr sz="1000" dirty="0">
              <a:solidFill>
                <a:srgbClr val="FFFFFF"/>
              </a:solidFill>
              <a:latin typeface="Roboto Condensed"/>
              <a:ea typeface="Roboto Condensed"/>
              <a:cs typeface="Roboto Condensed"/>
              <a:sym typeface="Roboto Condensed"/>
            </a:endParaRPr>
          </a:p>
        </p:txBody>
      </p:sp>
      <p:sp>
        <p:nvSpPr>
          <p:cNvPr id="213" name="Google Shape;213;p14"/>
          <p:cNvSpPr txBox="1"/>
          <p:nvPr/>
        </p:nvSpPr>
        <p:spPr>
          <a:xfrm>
            <a:off x="752860" y="2308036"/>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7%</a:t>
            </a:r>
            <a:endParaRPr sz="1000" dirty="0">
              <a:solidFill>
                <a:srgbClr val="FFFFFF"/>
              </a:solidFill>
              <a:latin typeface="Roboto Condensed"/>
              <a:ea typeface="Roboto Condensed"/>
              <a:cs typeface="Roboto Condensed"/>
              <a:sym typeface="Roboto Condensed"/>
            </a:endParaRPr>
          </a:p>
        </p:txBody>
      </p:sp>
      <p:sp>
        <p:nvSpPr>
          <p:cNvPr id="214" name="Google Shape;214;p14"/>
          <p:cNvSpPr txBox="1"/>
          <p:nvPr/>
        </p:nvSpPr>
        <p:spPr>
          <a:xfrm>
            <a:off x="629686" y="2010220"/>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7%</a:t>
            </a:r>
            <a:endParaRPr sz="1000" dirty="0">
              <a:solidFill>
                <a:srgbClr val="FFFFFF"/>
              </a:solidFill>
              <a:latin typeface="Roboto Condensed"/>
              <a:ea typeface="Roboto Condensed"/>
              <a:cs typeface="Roboto Condensed"/>
              <a:sym typeface="Roboto Condensed"/>
            </a:endParaRPr>
          </a:p>
        </p:txBody>
      </p:sp>
      <p:sp>
        <p:nvSpPr>
          <p:cNvPr id="215" name="Google Shape;215;p14"/>
          <p:cNvSpPr txBox="1"/>
          <p:nvPr/>
        </p:nvSpPr>
        <p:spPr>
          <a:xfrm>
            <a:off x="935339" y="1765182"/>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7%</a:t>
            </a:r>
            <a:endParaRPr sz="1000" dirty="0">
              <a:solidFill>
                <a:srgbClr val="FFFFFF"/>
              </a:solidFill>
              <a:latin typeface="Roboto Condensed"/>
              <a:ea typeface="Roboto Condensed"/>
              <a:cs typeface="Roboto Condensed"/>
              <a:sym typeface="Roboto Condensed"/>
            </a:endParaRPr>
          </a:p>
        </p:txBody>
      </p:sp>
      <p:sp>
        <p:nvSpPr>
          <p:cNvPr id="216" name="Google Shape;216;p14"/>
          <p:cNvSpPr txBox="1"/>
          <p:nvPr/>
        </p:nvSpPr>
        <p:spPr>
          <a:xfrm>
            <a:off x="1248410" y="1616274"/>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5%</a:t>
            </a:r>
            <a:endParaRPr sz="1000" dirty="0">
              <a:solidFill>
                <a:srgbClr val="FFFFFF"/>
              </a:solidFill>
              <a:latin typeface="Roboto Condensed"/>
              <a:ea typeface="Roboto Condensed"/>
              <a:cs typeface="Roboto Condensed"/>
              <a:sym typeface="Roboto Condensed"/>
            </a:endParaRPr>
          </a:p>
        </p:txBody>
      </p:sp>
      <p:sp>
        <p:nvSpPr>
          <p:cNvPr id="217" name="Google Shape;217;p14"/>
          <p:cNvSpPr txBox="1"/>
          <p:nvPr/>
        </p:nvSpPr>
        <p:spPr>
          <a:xfrm>
            <a:off x="1534370" y="1563888"/>
            <a:ext cx="414752"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rgbClr val="FFFFFF"/>
                </a:solidFill>
                <a:latin typeface="Roboto Condensed"/>
                <a:ea typeface="Roboto Condensed"/>
                <a:cs typeface="Roboto Condensed"/>
                <a:sym typeface="Roboto Condensed"/>
              </a:rPr>
              <a:t>3%</a:t>
            </a:r>
            <a:endParaRPr sz="1000" dirty="0">
              <a:solidFill>
                <a:srgbClr val="FFFFFF"/>
              </a:solidFill>
              <a:latin typeface="Roboto Condensed"/>
              <a:ea typeface="Roboto Condensed"/>
              <a:cs typeface="Roboto Condensed"/>
              <a:sym typeface="Roboto Condensed"/>
            </a:endParaRPr>
          </a:p>
        </p:txBody>
      </p:sp>
      <p:sp>
        <p:nvSpPr>
          <p:cNvPr id="16" name="Google Shape;209;p14"/>
          <p:cNvSpPr txBox="1"/>
          <p:nvPr/>
        </p:nvSpPr>
        <p:spPr>
          <a:xfrm>
            <a:off x="1795641" y="1513595"/>
            <a:ext cx="371474" cy="23989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smtClean="0">
                <a:solidFill>
                  <a:srgbClr val="FFFFFF"/>
                </a:solidFill>
                <a:latin typeface="Roboto Condensed"/>
                <a:ea typeface="Roboto Condensed"/>
                <a:cs typeface="Roboto Condensed"/>
                <a:sym typeface="Roboto Condensed"/>
              </a:rPr>
              <a:t>2%</a:t>
            </a:r>
            <a:endParaRPr sz="1000" dirty="0">
              <a:solidFill>
                <a:srgbClr val="FFFFFF"/>
              </a:solidFill>
              <a:latin typeface="Roboto Condensed"/>
              <a:ea typeface="Roboto Condensed"/>
              <a:cs typeface="Roboto Condensed"/>
              <a:sym typeface="Roboto Condensed"/>
            </a:endParaRPr>
          </a:p>
        </p:txBody>
      </p:sp>
      <p:sp>
        <p:nvSpPr>
          <p:cNvPr id="4" name="CuadroTexto 3"/>
          <p:cNvSpPr txBox="1"/>
          <p:nvPr/>
        </p:nvSpPr>
        <p:spPr>
          <a:xfrm>
            <a:off x="4690175" y="755263"/>
            <a:ext cx="4433974" cy="3754874"/>
          </a:xfrm>
          <a:prstGeom prst="rect">
            <a:avLst/>
          </a:prstGeom>
          <a:noFill/>
        </p:spPr>
        <p:txBody>
          <a:bodyPr wrap="square" rtlCol="0">
            <a:spAutoFit/>
          </a:bodyPr>
          <a:lstStyle/>
          <a:p>
            <a:r>
              <a:rPr lang="es-ES" sz="800" b="1" dirty="0" smtClean="0"/>
              <a:t>DIFUSIÓN Y COMUNICACIÓN DE MATERIALES, ACTIVIDADES, PROGRAMAS, PLANES. </a:t>
            </a:r>
          </a:p>
          <a:p>
            <a:endParaRPr lang="es-ES" sz="800" b="1" dirty="0" smtClean="0"/>
          </a:p>
          <a:p>
            <a:r>
              <a:rPr lang="es-ES" sz="800" b="1" dirty="0" smtClean="0"/>
              <a:t>PLAN DE PASTORAL FAMILIAR A NIVEL ARQUIDIOCESANO, VICARIAL CON SEGUIMIENTO, CONTINUIDAD Y EVALUACIÓN SEGÚN NECESIDADES.</a:t>
            </a:r>
          </a:p>
          <a:p>
            <a:endParaRPr lang="es-ES" sz="800" b="1" dirty="0" smtClean="0"/>
          </a:p>
          <a:p>
            <a:r>
              <a:rPr lang="es-ES" sz="800" b="1" dirty="0" smtClean="0"/>
              <a:t>FORMAR, CAPACITAR Y PROMOVER A LOS LAICOS, A LOS GRUPOS ECLESIALES Y A LOS SACERDOTES.</a:t>
            </a:r>
          </a:p>
          <a:p>
            <a:endParaRPr lang="es-ES" sz="800" b="1" dirty="0" smtClean="0"/>
          </a:p>
          <a:p>
            <a:r>
              <a:rPr lang="es-ES" sz="800" b="1" dirty="0" smtClean="0"/>
              <a:t>APOYAR A LAS DIVERSAS INSTANCIAS PASTORALES A FAVOR DE LA FAMILIA: VICARÍAS, PARROQUIAS, SACERDOTES, GRUPOS LAICALES.</a:t>
            </a:r>
          </a:p>
          <a:p>
            <a:endParaRPr lang="es-ES" sz="800" b="1" dirty="0" smtClean="0"/>
          </a:p>
          <a:p>
            <a:pPr lvl="0"/>
            <a:r>
              <a:rPr lang="es-ES" sz="800" b="1" dirty="0" smtClean="0"/>
              <a:t>REUNIONES PERIÓDICAS DE DIÁLOGO, PLANEACIÓN, EVALUACIÓN ENTRE LOS DIVERSOS AGENTES DE PASTORAL FAMILIAR Y LA </a:t>
            </a:r>
            <a:r>
              <a:rPr lang="es-ES_tradnl" sz="800" b="1" dirty="0" smtClean="0"/>
              <a:t>COMISIÓN DE PASTORAL FAMILIAR DE CADA JURISDICCIÓN.</a:t>
            </a:r>
            <a:endParaRPr lang="es-ES" sz="800" b="1" dirty="0" smtClean="0"/>
          </a:p>
          <a:p>
            <a:endParaRPr lang="es-ES" sz="800" b="1" dirty="0" smtClean="0"/>
          </a:p>
          <a:p>
            <a:r>
              <a:rPr lang="es-ES" sz="800" b="1" dirty="0" smtClean="0"/>
              <a:t>PARTICIPACIÓN DE LOS LAICOS, DE LOS  GRUPOS Y DE LOS MOVIMIENTOS EN LA PASTORAL FAMILIAR.</a:t>
            </a:r>
          </a:p>
          <a:p>
            <a:endParaRPr lang="es-ES" sz="800" b="1" dirty="0" smtClean="0"/>
          </a:p>
          <a:p>
            <a:r>
              <a:rPr lang="es-ES" sz="800" b="1" dirty="0" smtClean="0"/>
              <a:t>UNIDAD EN EL TRABAJO Y CRITERIOS DE AGENTES, SACERDOTES, MOVIMIENTOS, VICARÍAS, PARROQUIAS.</a:t>
            </a:r>
          </a:p>
          <a:p>
            <a:endParaRPr lang="es-ES" sz="800" b="1" dirty="0" smtClean="0"/>
          </a:p>
          <a:p>
            <a:r>
              <a:rPr lang="es-ES" sz="800" b="1" dirty="0" smtClean="0"/>
              <a:t>FORMAR EQUIPOS DE TRABAJO DE PASTORAL FAMILIAR </a:t>
            </a:r>
          </a:p>
          <a:p>
            <a:endParaRPr lang="es-ES" sz="800" b="1" dirty="0" smtClean="0"/>
          </a:p>
          <a:p>
            <a:r>
              <a:rPr lang="es-ES" sz="800" b="1" dirty="0" smtClean="0"/>
              <a:t>PROMOVER ENCUENTROS, CONFERENCIAS, PLÁTICAS, ACTIVIDADES DE FAMILIA, CURSOS, TALLERES.</a:t>
            </a:r>
          </a:p>
          <a:p>
            <a:endParaRPr lang="es-ES" sz="800" b="1" dirty="0" smtClean="0"/>
          </a:p>
          <a:p>
            <a:pPr lvl="0"/>
            <a:r>
              <a:rPr lang="es-ES" sz="800" b="1" dirty="0" smtClean="0"/>
              <a:t>PREPARAR MATERIALES DE PASTORAL FAMILIAR PARA LAS JURISDICCIONES.</a:t>
            </a:r>
          </a:p>
          <a:p>
            <a:endParaRPr lang="x-none" dirty="0"/>
          </a:p>
        </p:txBody>
      </p:sp>
      <p:sp>
        <p:nvSpPr>
          <p:cNvPr id="5" name="Rectángulo 4"/>
          <p:cNvSpPr/>
          <p:nvPr/>
        </p:nvSpPr>
        <p:spPr>
          <a:xfrm>
            <a:off x="4565887" y="848943"/>
            <a:ext cx="124288" cy="1331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4" name="Rectángulo 23"/>
          <p:cNvSpPr/>
          <p:nvPr/>
        </p:nvSpPr>
        <p:spPr>
          <a:xfrm>
            <a:off x="4559775" y="1196652"/>
            <a:ext cx="124288" cy="13316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x-none"/>
          </a:p>
        </p:txBody>
      </p:sp>
      <p:sp>
        <p:nvSpPr>
          <p:cNvPr id="25" name="Rectángulo 24"/>
          <p:cNvSpPr/>
          <p:nvPr/>
        </p:nvSpPr>
        <p:spPr>
          <a:xfrm>
            <a:off x="4582384" y="1566960"/>
            <a:ext cx="124288" cy="13316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x-none"/>
          </a:p>
        </p:txBody>
      </p:sp>
      <p:sp>
        <p:nvSpPr>
          <p:cNvPr id="26" name="Rectángulo 25"/>
          <p:cNvSpPr/>
          <p:nvPr/>
        </p:nvSpPr>
        <p:spPr>
          <a:xfrm>
            <a:off x="4584592" y="1932922"/>
            <a:ext cx="124288" cy="133165"/>
          </a:xfrm>
          <a:prstGeom prst="rect">
            <a:avLst/>
          </a:prstGeom>
          <a:solidFill>
            <a:schemeClr val="accent5">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x-none"/>
          </a:p>
        </p:txBody>
      </p:sp>
      <p:sp>
        <p:nvSpPr>
          <p:cNvPr id="27" name="Rectángulo 26"/>
          <p:cNvSpPr/>
          <p:nvPr/>
        </p:nvSpPr>
        <p:spPr>
          <a:xfrm>
            <a:off x="4600770" y="2325820"/>
            <a:ext cx="124288" cy="133165"/>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x-none"/>
          </a:p>
        </p:txBody>
      </p:sp>
      <p:sp>
        <p:nvSpPr>
          <p:cNvPr id="28" name="Rectángulo 27"/>
          <p:cNvSpPr/>
          <p:nvPr/>
        </p:nvSpPr>
        <p:spPr>
          <a:xfrm>
            <a:off x="4600770" y="2763213"/>
            <a:ext cx="124288" cy="133165"/>
          </a:xfrm>
          <a:prstGeom prst="rect">
            <a:avLst/>
          </a:prstGeom>
          <a:solidFill>
            <a:srgbClr val="F78C2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x-none"/>
          </a:p>
        </p:txBody>
      </p:sp>
      <p:sp>
        <p:nvSpPr>
          <p:cNvPr id="29" name="Rectángulo 28"/>
          <p:cNvSpPr/>
          <p:nvPr/>
        </p:nvSpPr>
        <p:spPr>
          <a:xfrm>
            <a:off x="4602480" y="3141651"/>
            <a:ext cx="124288" cy="133165"/>
          </a:xfrm>
          <a:prstGeom prst="rect">
            <a:avLst/>
          </a:prstGeom>
          <a:solidFill>
            <a:schemeClr val="accent1">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x-none"/>
          </a:p>
        </p:txBody>
      </p:sp>
      <p:sp>
        <p:nvSpPr>
          <p:cNvPr id="30" name="Rectángulo 29"/>
          <p:cNvSpPr/>
          <p:nvPr/>
        </p:nvSpPr>
        <p:spPr>
          <a:xfrm>
            <a:off x="4602907" y="3481040"/>
            <a:ext cx="124288" cy="133165"/>
          </a:xfrm>
          <a:prstGeom prst="rect">
            <a:avLst/>
          </a:prstGeom>
          <a:solidFill>
            <a:schemeClr val="accent6">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x-none"/>
          </a:p>
        </p:txBody>
      </p:sp>
      <p:sp>
        <p:nvSpPr>
          <p:cNvPr id="31" name="Rectángulo 30"/>
          <p:cNvSpPr/>
          <p:nvPr/>
        </p:nvSpPr>
        <p:spPr>
          <a:xfrm>
            <a:off x="4595285" y="3766261"/>
            <a:ext cx="124288" cy="133165"/>
          </a:xfrm>
          <a:prstGeom prst="rect">
            <a:avLst/>
          </a:prstGeom>
          <a:solidFill>
            <a:schemeClr val="accent3">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x-none"/>
          </a:p>
        </p:txBody>
      </p:sp>
      <p:sp>
        <p:nvSpPr>
          <p:cNvPr id="32" name="Rectángulo 31"/>
          <p:cNvSpPr/>
          <p:nvPr/>
        </p:nvSpPr>
        <p:spPr>
          <a:xfrm>
            <a:off x="4609018" y="4077635"/>
            <a:ext cx="124288" cy="133165"/>
          </a:xfrm>
          <a:prstGeom prst="rect">
            <a:avLst/>
          </a:prstGeom>
          <a:solidFill>
            <a:schemeClr val="accent5">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x-none"/>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43"/>
          <p:cNvSpPr txBox="1">
            <a:spLocks noGrp="1"/>
          </p:cNvSpPr>
          <p:nvPr>
            <p:ph type="title"/>
          </p:nvPr>
        </p:nvSpPr>
        <p:spPr>
          <a:xfrm>
            <a:off x="811725" y="392575"/>
            <a:ext cx="56418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_tradnl" dirty="0" smtClean="0"/>
              <a:t>PROPUESTA DE LA</a:t>
            </a:r>
            <a:r>
              <a:rPr lang="en" dirty="0" smtClean="0"/>
              <a:t> </a:t>
            </a:r>
            <a:r>
              <a:rPr lang="en" dirty="0"/>
              <a:t>COMISIÓN DE LAICOS A NIVEL NACIONAL</a:t>
            </a:r>
            <a:endParaRPr dirty="0"/>
          </a:p>
        </p:txBody>
      </p:sp>
      <p:sp>
        <p:nvSpPr>
          <p:cNvPr id="578" name="Google Shape;578;p4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40</a:t>
            </a:fld>
            <a:endParaRPr/>
          </a:p>
        </p:txBody>
      </p:sp>
      <p:sp>
        <p:nvSpPr>
          <p:cNvPr id="579" name="Google Shape;579;p43"/>
          <p:cNvSpPr txBox="1"/>
          <p:nvPr/>
        </p:nvSpPr>
        <p:spPr>
          <a:xfrm>
            <a:off x="609600" y="1419075"/>
            <a:ext cx="7449600" cy="3510300"/>
          </a:xfrm>
          <a:prstGeom prst="rect">
            <a:avLst/>
          </a:prstGeom>
          <a:noFill/>
          <a:ln>
            <a:noFill/>
          </a:ln>
        </p:spPr>
        <p:txBody>
          <a:bodyPr spcFirstLastPara="1" wrap="square" lIns="91425" tIns="91425" rIns="91425" bIns="91425" anchor="ctr" anchorCtr="0">
            <a:noAutofit/>
          </a:bodyPr>
          <a:lstStyle/>
          <a:p>
            <a:pPr marL="457200" lvl="0" indent="-342900" algn="l" rtl="0">
              <a:lnSpc>
                <a:spcPct val="115000"/>
              </a:lnSpc>
              <a:spcBef>
                <a:spcPts val="700"/>
              </a:spcBef>
              <a:spcAft>
                <a:spcPts val="0"/>
              </a:spcAft>
              <a:buClr>
                <a:srgbClr val="FF9900"/>
              </a:buClr>
              <a:buSzPts val="1800"/>
              <a:buFont typeface="Roboto Condensed"/>
              <a:buChar char="❖"/>
            </a:pPr>
            <a:r>
              <a:rPr lang="en" sz="1800" dirty="0">
                <a:solidFill>
                  <a:schemeClr val="dk1"/>
                </a:solidFill>
                <a:latin typeface="Roboto Condensed"/>
                <a:ea typeface="Roboto Condensed"/>
                <a:cs typeface="Roboto Condensed"/>
                <a:sym typeface="Roboto Condensed"/>
              </a:rPr>
              <a:t>Jornadas de oración y espiritualidad familiar.</a:t>
            </a:r>
            <a:endParaRPr sz="1800" dirty="0">
              <a:solidFill>
                <a:schemeClr val="dk1"/>
              </a:solidFill>
              <a:latin typeface="Roboto Condensed"/>
              <a:ea typeface="Roboto Condensed"/>
              <a:cs typeface="Roboto Condensed"/>
              <a:sym typeface="Roboto Condensed"/>
            </a:endParaRPr>
          </a:p>
          <a:p>
            <a:pPr marL="457200" lvl="0" indent="-342900" algn="l" rtl="0">
              <a:lnSpc>
                <a:spcPct val="115000"/>
              </a:lnSpc>
              <a:spcBef>
                <a:spcPts val="0"/>
              </a:spcBef>
              <a:spcAft>
                <a:spcPts val="0"/>
              </a:spcAft>
              <a:buClr>
                <a:srgbClr val="FF9900"/>
              </a:buClr>
              <a:buSzPts val="1800"/>
              <a:buFont typeface="Roboto Condensed"/>
              <a:buChar char="❖"/>
            </a:pPr>
            <a:r>
              <a:rPr lang="en" sz="1800" dirty="0">
                <a:solidFill>
                  <a:schemeClr val="dk1"/>
                </a:solidFill>
                <a:latin typeface="Roboto Condensed"/>
                <a:ea typeface="Roboto Condensed"/>
                <a:cs typeface="Roboto Condensed"/>
                <a:sym typeface="Roboto Condensed"/>
              </a:rPr>
              <a:t>Simposio nacional.</a:t>
            </a:r>
            <a:endParaRPr sz="1800" dirty="0">
              <a:solidFill>
                <a:schemeClr val="dk1"/>
              </a:solidFill>
              <a:latin typeface="Roboto Condensed"/>
              <a:ea typeface="Roboto Condensed"/>
              <a:cs typeface="Roboto Condensed"/>
              <a:sym typeface="Roboto Condensed"/>
            </a:endParaRPr>
          </a:p>
          <a:p>
            <a:pPr marL="457200" lvl="0" indent="-342900" algn="l" rtl="0">
              <a:lnSpc>
                <a:spcPct val="115000"/>
              </a:lnSpc>
              <a:spcBef>
                <a:spcPts val="0"/>
              </a:spcBef>
              <a:spcAft>
                <a:spcPts val="0"/>
              </a:spcAft>
              <a:buClr>
                <a:srgbClr val="FF9900"/>
              </a:buClr>
              <a:buSzPts val="1800"/>
              <a:buFont typeface="Roboto Condensed"/>
              <a:buChar char="❖"/>
            </a:pPr>
            <a:r>
              <a:rPr lang="en" sz="1800" dirty="0">
                <a:solidFill>
                  <a:schemeClr val="dk1"/>
                </a:solidFill>
                <a:latin typeface="Roboto Condensed"/>
                <a:ea typeface="Roboto Condensed"/>
                <a:cs typeface="Roboto Condensed"/>
                <a:sym typeface="Roboto Condensed"/>
              </a:rPr>
              <a:t>Encuentros regionales.</a:t>
            </a:r>
            <a:endParaRPr sz="1800" dirty="0">
              <a:solidFill>
                <a:schemeClr val="dk1"/>
              </a:solidFill>
              <a:latin typeface="Roboto Condensed"/>
              <a:ea typeface="Roboto Condensed"/>
              <a:cs typeface="Roboto Condensed"/>
              <a:sym typeface="Roboto Condensed"/>
            </a:endParaRPr>
          </a:p>
          <a:p>
            <a:pPr marL="457200" lvl="0" indent="-342900" algn="l" rtl="0">
              <a:lnSpc>
                <a:spcPct val="115000"/>
              </a:lnSpc>
              <a:spcBef>
                <a:spcPts val="0"/>
              </a:spcBef>
              <a:spcAft>
                <a:spcPts val="0"/>
              </a:spcAft>
              <a:buClr>
                <a:srgbClr val="FF9900"/>
              </a:buClr>
              <a:buSzPts val="1800"/>
              <a:buFont typeface="Roboto Condensed"/>
              <a:buChar char="❖"/>
            </a:pPr>
            <a:r>
              <a:rPr lang="en" sz="1800" dirty="0">
                <a:solidFill>
                  <a:schemeClr val="dk1"/>
                </a:solidFill>
                <a:latin typeface="Roboto Condensed"/>
                <a:ea typeface="Roboto Condensed"/>
                <a:cs typeface="Roboto Condensed"/>
                <a:sym typeface="Roboto Condensed"/>
              </a:rPr>
              <a:t>Material de catequesis: temas específicos con base en el marco doctrinal.</a:t>
            </a:r>
            <a:endParaRPr sz="1800" dirty="0">
              <a:solidFill>
                <a:schemeClr val="dk1"/>
              </a:solidFill>
              <a:latin typeface="Roboto Condensed"/>
              <a:ea typeface="Roboto Condensed"/>
              <a:cs typeface="Roboto Condensed"/>
              <a:sym typeface="Roboto Condensed"/>
            </a:endParaRPr>
          </a:p>
          <a:p>
            <a:pPr marL="457200" lvl="0" indent="-342900" algn="l" rtl="0">
              <a:lnSpc>
                <a:spcPct val="115000"/>
              </a:lnSpc>
              <a:spcBef>
                <a:spcPts val="0"/>
              </a:spcBef>
              <a:spcAft>
                <a:spcPts val="0"/>
              </a:spcAft>
              <a:buClr>
                <a:srgbClr val="FF9900"/>
              </a:buClr>
              <a:buSzPts val="1800"/>
              <a:buFont typeface="Roboto Condensed"/>
              <a:buChar char="❖"/>
            </a:pPr>
            <a:r>
              <a:rPr lang="en" sz="1800" dirty="0">
                <a:solidFill>
                  <a:schemeClr val="dk1"/>
                </a:solidFill>
                <a:latin typeface="Roboto Condensed"/>
                <a:ea typeface="Roboto Condensed"/>
                <a:cs typeface="Roboto Condensed"/>
                <a:sym typeface="Roboto Condensed"/>
              </a:rPr>
              <a:t>Línea comunicacional.</a:t>
            </a:r>
            <a:endParaRPr sz="1800" dirty="0">
              <a:solidFill>
                <a:schemeClr val="dk1"/>
              </a:solidFill>
              <a:latin typeface="Roboto Condensed"/>
              <a:ea typeface="Roboto Condensed"/>
              <a:cs typeface="Roboto Condensed"/>
              <a:sym typeface="Roboto Condensed"/>
            </a:endParaRPr>
          </a:p>
          <a:p>
            <a:pPr marL="457200" lvl="0" indent="-342900" algn="l" rtl="0">
              <a:lnSpc>
                <a:spcPct val="115000"/>
              </a:lnSpc>
              <a:spcBef>
                <a:spcPts val="0"/>
              </a:spcBef>
              <a:spcAft>
                <a:spcPts val="0"/>
              </a:spcAft>
              <a:buClr>
                <a:srgbClr val="FF9900"/>
              </a:buClr>
              <a:buSzPts val="1800"/>
              <a:buFont typeface="Roboto Condensed"/>
              <a:buChar char="❖"/>
            </a:pPr>
            <a:r>
              <a:rPr lang="en" sz="1800" dirty="0">
                <a:solidFill>
                  <a:schemeClr val="dk1"/>
                </a:solidFill>
                <a:latin typeface="Roboto Condensed"/>
                <a:ea typeface="Roboto Condensed"/>
                <a:cs typeface="Roboto Condensed"/>
                <a:sym typeface="Roboto Condensed"/>
              </a:rPr>
              <a:t>Curso de formación sobre pastoral familiar.</a:t>
            </a:r>
            <a:endParaRPr sz="1800" dirty="0">
              <a:solidFill>
                <a:schemeClr val="dk1"/>
              </a:solidFill>
              <a:latin typeface="Roboto Condensed"/>
              <a:ea typeface="Roboto Condensed"/>
              <a:cs typeface="Roboto Condensed"/>
              <a:sym typeface="Roboto Condensed"/>
            </a:endParaRPr>
          </a:p>
          <a:p>
            <a:pPr marL="457200" lvl="0" indent="-342900" algn="l" rtl="0">
              <a:lnSpc>
                <a:spcPct val="115000"/>
              </a:lnSpc>
              <a:spcBef>
                <a:spcPts val="0"/>
              </a:spcBef>
              <a:spcAft>
                <a:spcPts val="0"/>
              </a:spcAft>
              <a:buClr>
                <a:srgbClr val="FF9900"/>
              </a:buClr>
              <a:buSzPts val="1800"/>
              <a:buFont typeface="Roboto Condensed"/>
              <a:buChar char="❖"/>
            </a:pPr>
            <a:r>
              <a:rPr lang="es-ES_tradnl" sz="1800" dirty="0" smtClean="0">
                <a:solidFill>
                  <a:schemeClr val="dk1"/>
                </a:solidFill>
                <a:latin typeface="Roboto Condensed"/>
                <a:ea typeface="Roboto Condensed"/>
                <a:cs typeface="Roboto Condensed"/>
                <a:sym typeface="Roboto Condensed"/>
              </a:rPr>
              <a:t>Facilitar una metodología para la </a:t>
            </a:r>
            <a:r>
              <a:rPr lang="es-ES_tradnl" sz="1800" dirty="0">
                <a:solidFill>
                  <a:schemeClr val="dk1"/>
                </a:solidFill>
                <a:latin typeface="Roboto Condensed"/>
                <a:ea typeface="Roboto Condensed"/>
                <a:cs typeface="Roboto Condensed"/>
                <a:sym typeface="Roboto Condensed"/>
              </a:rPr>
              <a:t>s</a:t>
            </a:r>
            <a:r>
              <a:rPr lang="en" sz="1800" dirty="0" smtClean="0">
                <a:solidFill>
                  <a:schemeClr val="dk1"/>
                </a:solidFill>
                <a:latin typeface="Roboto Condensed"/>
                <a:ea typeface="Roboto Condensed"/>
                <a:cs typeface="Roboto Condensed"/>
                <a:sym typeface="Roboto Condensed"/>
              </a:rPr>
              <a:t>istematización </a:t>
            </a:r>
            <a:r>
              <a:rPr lang="en" sz="1800" dirty="0">
                <a:solidFill>
                  <a:schemeClr val="dk1"/>
                </a:solidFill>
                <a:latin typeface="Roboto Condensed"/>
                <a:ea typeface="Roboto Condensed"/>
                <a:cs typeface="Roboto Condensed"/>
                <a:sym typeface="Roboto Condensed"/>
              </a:rPr>
              <a:t>y evaluación de experiencias de pastoral </a:t>
            </a:r>
            <a:r>
              <a:rPr lang="en" sz="1800" dirty="0" smtClean="0">
                <a:solidFill>
                  <a:schemeClr val="dk1"/>
                </a:solidFill>
                <a:latin typeface="Roboto Condensed"/>
                <a:ea typeface="Roboto Condensed"/>
                <a:cs typeface="Roboto Condensed"/>
                <a:sym typeface="Roboto Condensed"/>
              </a:rPr>
              <a:t>familiar</a:t>
            </a:r>
            <a:r>
              <a:rPr lang="es-ES_tradnl" sz="1800" dirty="0" smtClean="0">
                <a:solidFill>
                  <a:schemeClr val="dk1"/>
                </a:solidFill>
                <a:latin typeface="Roboto Condensed"/>
                <a:ea typeface="Roboto Condensed"/>
                <a:cs typeface="Roboto Condensed"/>
                <a:sym typeface="Roboto Condensed"/>
              </a:rPr>
              <a:t> a nivel local y nacional</a:t>
            </a:r>
            <a:r>
              <a:rPr lang="en" sz="1800" dirty="0" smtClean="0">
                <a:solidFill>
                  <a:schemeClr val="dk1"/>
                </a:solidFill>
                <a:latin typeface="Roboto Condensed"/>
                <a:ea typeface="Roboto Condensed"/>
                <a:cs typeface="Roboto Condensed"/>
                <a:sym typeface="Roboto Condensed"/>
              </a:rPr>
              <a:t>.</a:t>
            </a:r>
            <a:endParaRPr sz="1800" dirty="0">
              <a:solidFill>
                <a:schemeClr val="dk1"/>
              </a:solidFill>
              <a:latin typeface="Roboto Condensed"/>
              <a:ea typeface="Roboto Condensed"/>
              <a:cs typeface="Roboto Condensed"/>
              <a:sym typeface="Roboto Condensed"/>
            </a:endParaRPr>
          </a:p>
          <a:p>
            <a:pPr marL="914400" lvl="0" indent="0" algn="just" rtl="0">
              <a:lnSpc>
                <a:spcPct val="115000"/>
              </a:lnSpc>
              <a:spcBef>
                <a:spcPts val="700"/>
              </a:spcBef>
              <a:spcAft>
                <a:spcPts val="0"/>
              </a:spcAft>
              <a:buNone/>
            </a:pPr>
            <a:endParaRPr dirty="0">
              <a:solidFill>
                <a:schemeClr val="dk1"/>
              </a:solidFill>
              <a:latin typeface="Roboto Condensed"/>
              <a:ea typeface="Roboto Condensed"/>
              <a:cs typeface="Roboto Condensed"/>
              <a:sym typeface="Roboto Condensed"/>
            </a:endParaRPr>
          </a:p>
        </p:txBody>
      </p:sp>
      <p:grpSp>
        <p:nvGrpSpPr>
          <p:cNvPr id="580" name="Google Shape;580;p43"/>
          <p:cNvGrpSpPr/>
          <p:nvPr/>
        </p:nvGrpSpPr>
        <p:grpSpPr>
          <a:xfrm>
            <a:off x="295568" y="629920"/>
            <a:ext cx="392063" cy="291505"/>
            <a:chOff x="5247525" y="3007275"/>
            <a:chExt cx="517575" cy="384825"/>
          </a:xfrm>
        </p:grpSpPr>
        <p:sp>
          <p:nvSpPr>
            <p:cNvPr id="581" name="Google Shape;581;p43"/>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3"/>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9">
                                            <p:txEl>
                                              <p:pRg st="0" end="0"/>
                                            </p:txEl>
                                          </p:spTgt>
                                        </p:tgtEl>
                                        <p:attrNameLst>
                                          <p:attrName>style.visibility</p:attrName>
                                        </p:attrNameLst>
                                      </p:cBhvr>
                                      <p:to>
                                        <p:strVal val="visible"/>
                                      </p:to>
                                    </p:set>
                                    <p:animEffect transition="in" filter="fade">
                                      <p:cBhvr>
                                        <p:cTn id="7" dur="1000"/>
                                        <p:tgtEl>
                                          <p:spTgt spid="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9">
                                            <p:txEl>
                                              <p:pRg st="1" end="1"/>
                                            </p:txEl>
                                          </p:spTgt>
                                        </p:tgtEl>
                                        <p:attrNameLst>
                                          <p:attrName>style.visibility</p:attrName>
                                        </p:attrNameLst>
                                      </p:cBhvr>
                                      <p:to>
                                        <p:strVal val="visible"/>
                                      </p:to>
                                    </p:set>
                                    <p:animEffect transition="in" filter="fade">
                                      <p:cBhvr>
                                        <p:cTn id="12" dur="1000"/>
                                        <p:tgtEl>
                                          <p:spTgt spid="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79">
                                            <p:txEl>
                                              <p:pRg st="2" end="2"/>
                                            </p:txEl>
                                          </p:spTgt>
                                        </p:tgtEl>
                                        <p:attrNameLst>
                                          <p:attrName>style.visibility</p:attrName>
                                        </p:attrNameLst>
                                      </p:cBhvr>
                                      <p:to>
                                        <p:strVal val="visible"/>
                                      </p:to>
                                    </p:set>
                                    <p:animEffect transition="in" filter="fade">
                                      <p:cBhvr>
                                        <p:cTn id="17" dur="1000"/>
                                        <p:tgtEl>
                                          <p:spTgt spid="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79">
                                            <p:txEl>
                                              <p:pRg st="3" end="3"/>
                                            </p:txEl>
                                          </p:spTgt>
                                        </p:tgtEl>
                                        <p:attrNameLst>
                                          <p:attrName>style.visibility</p:attrName>
                                        </p:attrNameLst>
                                      </p:cBhvr>
                                      <p:to>
                                        <p:strVal val="visible"/>
                                      </p:to>
                                    </p:set>
                                    <p:animEffect transition="in" filter="fade">
                                      <p:cBhvr>
                                        <p:cTn id="22" dur="1000"/>
                                        <p:tgtEl>
                                          <p:spTgt spid="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79">
                                            <p:txEl>
                                              <p:pRg st="4" end="4"/>
                                            </p:txEl>
                                          </p:spTgt>
                                        </p:tgtEl>
                                        <p:attrNameLst>
                                          <p:attrName>style.visibility</p:attrName>
                                        </p:attrNameLst>
                                      </p:cBhvr>
                                      <p:to>
                                        <p:strVal val="visible"/>
                                      </p:to>
                                    </p:set>
                                    <p:animEffect transition="in" filter="fade">
                                      <p:cBhvr>
                                        <p:cTn id="27" dur="1000"/>
                                        <p:tgtEl>
                                          <p:spTgt spid="5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79">
                                            <p:txEl>
                                              <p:pRg st="5" end="5"/>
                                            </p:txEl>
                                          </p:spTgt>
                                        </p:tgtEl>
                                        <p:attrNameLst>
                                          <p:attrName>style.visibility</p:attrName>
                                        </p:attrNameLst>
                                      </p:cBhvr>
                                      <p:to>
                                        <p:strVal val="visible"/>
                                      </p:to>
                                    </p:set>
                                    <p:animEffect transition="in" filter="fade">
                                      <p:cBhvr>
                                        <p:cTn id="32" dur="1000"/>
                                        <p:tgtEl>
                                          <p:spTgt spid="5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79">
                                            <p:txEl>
                                              <p:pRg st="6" end="6"/>
                                            </p:txEl>
                                          </p:spTgt>
                                        </p:tgtEl>
                                        <p:attrNameLst>
                                          <p:attrName>style.visibility</p:attrName>
                                        </p:attrNameLst>
                                      </p:cBhvr>
                                      <p:to>
                                        <p:strVal val="visible"/>
                                      </p:to>
                                    </p:set>
                                    <p:animEffect transition="in" filter="fade">
                                      <p:cBhvr>
                                        <p:cTn id="37" dur="1000"/>
                                        <p:tgtEl>
                                          <p:spTgt spid="5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44"/>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CRONOGRAMA</a:t>
            </a:r>
            <a:endParaRPr/>
          </a:p>
        </p:txBody>
      </p:sp>
      <p:sp>
        <p:nvSpPr>
          <p:cNvPr id="588" name="Google Shape;588;p44"/>
          <p:cNvSpPr txBox="1">
            <a:spLocks noGrp="1"/>
          </p:cNvSpPr>
          <p:nvPr>
            <p:ph type="sldNum" idx="12"/>
          </p:nvPr>
        </p:nvSpPr>
        <p:spPr>
          <a:xfrm>
            <a:off x="7618000" y="3874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41</a:t>
            </a:fld>
            <a:endParaRPr/>
          </a:p>
        </p:txBody>
      </p:sp>
      <p:grpSp>
        <p:nvGrpSpPr>
          <p:cNvPr id="589" name="Google Shape;589;p44"/>
          <p:cNvGrpSpPr/>
          <p:nvPr/>
        </p:nvGrpSpPr>
        <p:grpSpPr>
          <a:xfrm>
            <a:off x="683325" y="560342"/>
            <a:ext cx="469339" cy="430659"/>
            <a:chOff x="5973900" y="318475"/>
            <a:chExt cx="401900" cy="380575"/>
          </a:xfrm>
        </p:grpSpPr>
        <p:sp>
          <p:nvSpPr>
            <p:cNvPr id="590" name="Google Shape;590;p44"/>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4"/>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4"/>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4"/>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4"/>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4"/>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4"/>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4"/>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4"/>
            <p:cNvSpPr/>
            <p:nvPr/>
          </p:nvSpPr>
          <p:spPr>
            <a:xfrm>
              <a:off x="6024450" y="573000"/>
              <a:ext cx="300800" cy="25"/>
            </a:xfrm>
            <a:custGeom>
              <a:avLst/>
              <a:gdLst/>
              <a:ahLst/>
              <a:cxnLst/>
              <a:rect l="l" t="t" r="r" b="b"/>
              <a:pathLst>
                <a:path w="12032" h="1" fill="none" extrusionOk="0">
                  <a:moveTo>
                    <a:pt x="0" y="0"/>
                  </a:moveTo>
                  <a:lnTo>
                    <a:pt x="12032"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4"/>
            <p:cNvSpPr/>
            <p:nvPr/>
          </p:nvSpPr>
          <p:spPr>
            <a:xfrm>
              <a:off x="6024450" y="514550"/>
              <a:ext cx="300800" cy="25"/>
            </a:xfrm>
            <a:custGeom>
              <a:avLst/>
              <a:gdLst/>
              <a:ahLst/>
              <a:cxnLst/>
              <a:rect l="l" t="t" r="r" b="b"/>
              <a:pathLst>
                <a:path w="12032" h="1" fill="none" extrusionOk="0">
                  <a:moveTo>
                    <a:pt x="0" y="0"/>
                  </a:moveTo>
                  <a:lnTo>
                    <a:pt x="12032"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4"/>
            <p:cNvSpPr/>
            <p:nvPr/>
          </p:nvSpPr>
          <p:spPr>
            <a:xfrm>
              <a:off x="6264950" y="456100"/>
              <a:ext cx="25" cy="175375"/>
            </a:xfrm>
            <a:custGeom>
              <a:avLst/>
              <a:gdLst/>
              <a:ahLst/>
              <a:cxnLst/>
              <a:rect l="l" t="t" r="r" b="b"/>
              <a:pathLst>
                <a:path w="1" h="7015" fill="none" extrusionOk="0">
                  <a:moveTo>
                    <a:pt x="1" y="0"/>
                  </a:moveTo>
                  <a:lnTo>
                    <a:pt x="1"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4"/>
            <p:cNvSpPr/>
            <p:nvPr/>
          </p:nvSpPr>
          <p:spPr>
            <a:xfrm>
              <a:off x="6204675" y="456100"/>
              <a:ext cx="25" cy="175375"/>
            </a:xfrm>
            <a:custGeom>
              <a:avLst/>
              <a:gdLst/>
              <a:ahLst/>
              <a:cxnLst/>
              <a:rect l="l" t="t" r="r" b="b"/>
              <a:pathLst>
                <a:path w="1" h="7015" fill="none" extrusionOk="0">
                  <a:moveTo>
                    <a:pt x="0" y="0"/>
                  </a:moveTo>
                  <a:lnTo>
                    <a:pt x="0"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4"/>
            <p:cNvSpPr/>
            <p:nvPr/>
          </p:nvSpPr>
          <p:spPr>
            <a:xfrm>
              <a:off x="6145000" y="456100"/>
              <a:ext cx="25" cy="175375"/>
            </a:xfrm>
            <a:custGeom>
              <a:avLst/>
              <a:gdLst/>
              <a:ahLst/>
              <a:cxnLst/>
              <a:rect l="l" t="t" r="r" b="b"/>
              <a:pathLst>
                <a:path w="1" h="7015" fill="none" extrusionOk="0">
                  <a:moveTo>
                    <a:pt x="1" y="0"/>
                  </a:moveTo>
                  <a:lnTo>
                    <a:pt x="1"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4"/>
            <p:cNvSpPr/>
            <p:nvPr/>
          </p:nvSpPr>
          <p:spPr>
            <a:xfrm>
              <a:off x="6084725" y="456100"/>
              <a:ext cx="25" cy="175375"/>
            </a:xfrm>
            <a:custGeom>
              <a:avLst/>
              <a:gdLst/>
              <a:ahLst/>
              <a:cxnLst/>
              <a:rect l="l" t="t" r="r" b="b"/>
              <a:pathLst>
                <a:path w="1" h="7015" fill="none" extrusionOk="0">
                  <a:moveTo>
                    <a:pt x="1" y="0"/>
                  </a:moveTo>
                  <a:lnTo>
                    <a:pt x="1"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44"/>
          <p:cNvGrpSpPr/>
          <p:nvPr/>
        </p:nvGrpSpPr>
        <p:grpSpPr>
          <a:xfrm>
            <a:off x="7618076" y="1533583"/>
            <a:ext cx="1525524" cy="2847953"/>
            <a:chOff x="0" y="2295575"/>
            <a:chExt cx="1524000" cy="2837455"/>
          </a:xfrm>
        </p:grpSpPr>
        <p:sp>
          <p:nvSpPr>
            <p:cNvPr id="605" name="Google Shape;605;p44"/>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4"/>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607;p44"/>
          <p:cNvGrpSpPr/>
          <p:nvPr/>
        </p:nvGrpSpPr>
        <p:grpSpPr>
          <a:xfrm>
            <a:off x="6092551" y="1533580"/>
            <a:ext cx="1525524" cy="3116564"/>
            <a:chOff x="3048000" y="2295575"/>
            <a:chExt cx="1524000" cy="2847956"/>
          </a:xfrm>
        </p:grpSpPr>
        <p:grpSp>
          <p:nvGrpSpPr>
            <p:cNvPr id="608" name="Google Shape;608;p44"/>
            <p:cNvGrpSpPr/>
            <p:nvPr/>
          </p:nvGrpSpPr>
          <p:grpSpPr>
            <a:xfrm>
              <a:off x="3048000" y="2295578"/>
              <a:ext cx="1524000" cy="2847953"/>
              <a:chOff x="0" y="2295575"/>
              <a:chExt cx="1524000" cy="2837455"/>
            </a:xfrm>
          </p:grpSpPr>
          <p:sp>
            <p:nvSpPr>
              <p:cNvPr id="609" name="Google Shape;609;p44"/>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lnSpc>
                    <a:spcPct val="80000"/>
                  </a:lnSpc>
                  <a:spcBef>
                    <a:spcPts val="700"/>
                  </a:spcBef>
                  <a:spcAft>
                    <a:spcPts val="0"/>
                  </a:spcAft>
                  <a:buClr>
                    <a:schemeClr val="dk1"/>
                  </a:buClr>
                  <a:buSzPts val="1100"/>
                  <a:buFont typeface="Arial"/>
                  <a:buNone/>
                </a:pPr>
                <a:r>
                  <a:rPr lang="en" dirty="0">
                    <a:solidFill>
                      <a:schemeClr val="dk1"/>
                    </a:solidFill>
                    <a:latin typeface="Roboto Condensed"/>
                    <a:ea typeface="Roboto Condensed"/>
                    <a:cs typeface="Roboto Condensed"/>
                    <a:sym typeface="Roboto Condensed"/>
                  </a:rPr>
                  <a:t>Línea comunicacional  octubre del 2018 – abril 2020.</a:t>
                </a:r>
                <a:endParaRPr dirty="0">
                  <a:solidFill>
                    <a:schemeClr val="dk1"/>
                  </a:solidFill>
                  <a:latin typeface="Roboto Condensed"/>
                  <a:ea typeface="Roboto Condensed"/>
                  <a:cs typeface="Roboto Condensed"/>
                  <a:sym typeface="Roboto Condensed"/>
                </a:endParaRPr>
              </a:p>
            </p:txBody>
          </p:sp>
          <p:sp>
            <p:nvSpPr>
              <p:cNvPr id="610" name="Google Shape;610;p44"/>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11" name="Google Shape;611;p44"/>
            <p:cNvCxnSpPr/>
            <p:nvPr/>
          </p:nvCxnSpPr>
          <p:spPr>
            <a:xfrm>
              <a:off x="4572000" y="2295575"/>
              <a:ext cx="0" cy="2837400"/>
            </a:xfrm>
            <a:prstGeom prst="straightConnector1">
              <a:avLst/>
            </a:prstGeom>
            <a:noFill/>
            <a:ln w="9525" cap="flat" cmpd="sng">
              <a:solidFill>
                <a:srgbClr val="D9D9D9"/>
              </a:solidFill>
              <a:prstDash val="dot"/>
              <a:round/>
              <a:headEnd type="none" w="sm" len="sm"/>
              <a:tailEnd type="none" w="sm" len="sm"/>
            </a:ln>
          </p:spPr>
        </p:cxnSp>
      </p:grpSp>
      <p:grpSp>
        <p:nvGrpSpPr>
          <p:cNvPr id="612" name="Google Shape;612;p44"/>
          <p:cNvGrpSpPr/>
          <p:nvPr/>
        </p:nvGrpSpPr>
        <p:grpSpPr>
          <a:xfrm>
            <a:off x="3041501" y="1533580"/>
            <a:ext cx="1525524" cy="3190042"/>
            <a:chOff x="3048000" y="2295575"/>
            <a:chExt cx="1524000" cy="2913670"/>
          </a:xfrm>
        </p:grpSpPr>
        <p:grpSp>
          <p:nvGrpSpPr>
            <p:cNvPr id="613" name="Google Shape;613;p44"/>
            <p:cNvGrpSpPr/>
            <p:nvPr/>
          </p:nvGrpSpPr>
          <p:grpSpPr>
            <a:xfrm>
              <a:off x="3048000" y="2295578"/>
              <a:ext cx="1524000" cy="2847953"/>
              <a:chOff x="0" y="2295575"/>
              <a:chExt cx="1524000" cy="2837455"/>
            </a:xfrm>
          </p:grpSpPr>
          <p:sp>
            <p:nvSpPr>
              <p:cNvPr id="614" name="Google Shape;614;p44"/>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4"/>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16" name="Google Shape;616;p44"/>
            <p:cNvCxnSpPr/>
            <p:nvPr/>
          </p:nvCxnSpPr>
          <p:spPr>
            <a:xfrm>
              <a:off x="4572000" y="2295575"/>
              <a:ext cx="0" cy="2837400"/>
            </a:xfrm>
            <a:prstGeom prst="straightConnector1">
              <a:avLst/>
            </a:prstGeom>
            <a:noFill/>
            <a:ln w="9525" cap="flat" cmpd="sng">
              <a:solidFill>
                <a:srgbClr val="D9D9D9"/>
              </a:solidFill>
              <a:prstDash val="dot"/>
              <a:round/>
              <a:headEnd type="none" w="sm" len="sm"/>
              <a:tailEnd type="none" w="sm" len="sm"/>
            </a:ln>
          </p:spPr>
        </p:cxnSp>
        <p:sp>
          <p:nvSpPr>
            <p:cNvPr id="617" name="Google Shape;617;p44"/>
            <p:cNvSpPr txBox="1"/>
            <p:nvPr/>
          </p:nvSpPr>
          <p:spPr>
            <a:xfrm>
              <a:off x="3224548" y="3080745"/>
              <a:ext cx="1229100" cy="212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chemeClr val="dk1"/>
                  </a:solidFill>
                  <a:latin typeface="Roboto Condensed"/>
                  <a:ea typeface="Roboto Condensed"/>
                  <a:cs typeface="Roboto Condensed"/>
                  <a:sym typeface="Roboto Condensed"/>
                </a:rPr>
                <a:t>Lanzamiento de icono, himno, catequesis, logo, oración/Material de catequesis: temas específicos en base al marco doctrinal.</a:t>
              </a:r>
              <a:endParaRPr sz="1200" b="1" dirty="0">
                <a:solidFill>
                  <a:srgbClr val="5E5E5E"/>
                </a:solidFill>
                <a:latin typeface="Roboto Condensed"/>
                <a:ea typeface="Roboto Condensed"/>
                <a:cs typeface="Roboto Condensed"/>
                <a:sym typeface="Roboto Condensed"/>
              </a:endParaRPr>
            </a:p>
          </p:txBody>
        </p:sp>
      </p:grpSp>
      <p:grpSp>
        <p:nvGrpSpPr>
          <p:cNvPr id="618" name="Google Shape;618;p44"/>
          <p:cNvGrpSpPr/>
          <p:nvPr/>
        </p:nvGrpSpPr>
        <p:grpSpPr>
          <a:xfrm>
            <a:off x="1515975" y="1700504"/>
            <a:ext cx="1525524" cy="3023118"/>
            <a:chOff x="1515975" y="2295580"/>
            <a:chExt cx="1525524" cy="2847950"/>
          </a:xfrm>
        </p:grpSpPr>
        <p:sp>
          <p:nvSpPr>
            <p:cNvPr id="619" name="Google Shape;619;p44"/>
            <p:cNvSpPr/>
            <p:nvPr/>
          </p:nvSpPr>
          <p:spPr>
            <a:xfrm>
              <a:off x="1515975" y="2823930"/>
              <a:ext cx="1525500" cy="2319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4"/>
            <p:cNvSpPr/>
            <p:nvPr/>
          </p:nvSpPr>
          <p:spPr>
            <a:xfrm>
              <a:off x="1515975" y="2295580"/>
              <a:ext cx="1525500" cy="53700"/>
            </a:xfrm>
            <a:prstGeom prst="rect">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4"/>
            <p:cNvSpPr txBox="1"/>
            <p:nvPr/>
          </p:nvSpPr>
          <p:spPr>
            <a:xfrm>
              <a:off x="1613647" y="3292696"/>
              <a:ext cx="1281035" cy="13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3F3F3"/>
                  </a:solidFill>
                  <a:latin typeface="Roboto Condensed"/>
                  <a:ea typeface="Roboto Condensed"/>
                  <a:cs typeface="Roboto Condensed"/>
                  <a:sym typeface="Roboto Condensed"/>
                </a:rPr>
                <a:t>Presentación de la Misión Familia en la Asamblea de Obispos.</a:t>
              </a:r>
              <a:r>
                <a:rPr lang="en" sz="2000" dirty="0">
                  <a:solidFill>
                    <a:schemeClr val="dk1"/>
                  </a:solidFill>
                </a:rPr>
                <a:t> </a:t>
              </a:r>
              <a:endParaRPr sz="1100" b="1" dirty="0">
                <a:solidFill>
                  <a:srgbClr val="FFFFFF"/>
                </a:solidFill>
                <a:latin typeface="Roboto"/>
                <a:ea typeface="Roboto"/>
                <a:cs typeface="Roboto"/>
                <a:sym typeface="Roboto"/>
              </a:endParaRPr>
            </a:p>
          </p:txBody>
        </p:sp>
        <p:sp>
          <p:nvSpPr>
            <p:cNvPr id="622" name="Google Shape;622;p44"/>
            <p:cNvSpPr txBox="1"/>
            <p:nvPr/>
          </p:nvSpPr>
          <p:spPr>
            <a:xfrm>
              <a:off x="1713691" y="2389019"/>
              <a:ext cx="1024500" cy="9206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Octubre 2018</a:t>
              </a:r>
              <a:endParaRPr sz="1200" dirty="0">
                <a:solidFill>
                  <a:srgbClr val="1B786E"/>
                </a:solidFill>
                <a:latin typeface="Roboto Condensed"/>
                <a:ea typeface="Roboto Condensed"/>
                <a:cs typeface="Roboto Condensed"/>
                <a:sym typeface="Roboto Condensed"/>
              </a:endParaRPr>
            </a:p>
          </p:txBody>
        </p:sp>
        <p:cxnSp>
          <p:nvCxnSpPr>
            <p:cNvPr id="623" name="Google Shape;623;p44"/>
            <p:cNvCxnSpPr/>
            <p:nvPr/>
          </p:nvCxnSpPr>
          <p:spPr>
            <a:xfrm>
              <a:off x="3041499" y="2295580"/>
              <a:ext cx="0" cy="2837400"/>
            </a:xfrm>
            <a:prstGeom prst="straightConnector1">
              <a:avLst/>
            </a:prstGeom>
            <a:noFill/>
            <a:ln w="9525" cap="flat" cmpd="sng">
              <a:solidFill>
                <a:srgbClr val="83E3D9"/>
              </a:solidFill>
              <a:prstDash val="dot"/>
              <a:round/>
              <a:headEnd type="none" w="sm" len="sm"/>
              <a:tailEnd type="none" w="sm" len="sm"/>
            </a:ln>
          </p:spPr>
        </p:cxnSp>
      </p:grpSp>
      <p:grpSp>
        <p:nvGrpSpPr>
          <p:cNvPr id="624" name="Google Shape;624;p44"/>
          <p:cNvGrpSpPr/>
          <p:nvPr/>
        </p:nvGrpSpPr>
        <p:grpSpPr>
          <a:xfrm>
            <a:off x="-25" y="1700504"/>
            <a:ext cx="1525524" cy="3033614"/>
            <a:chOff x="1515975" y="2294546"/>
            <a:chExt cx="1525524" cy="2848984"/>
          </a:xfrm>
        </p:grpSpPr>
        <p:sp>
          <p:nvSpPr>
            <p:cNvPr id="625" name="Google Shape;625;p44"/>
            <p:cNvSpPr/>
            <p:nvPr/>
          </p:nvSpPr>
          <p:spPr>
            <a:xfrm>
              <a:off x="1515975" y="2823930"/>
              <a:ext cx="1525500" cy="2319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4"/>
            <p:cNvSpPr/>
            <p:nvPr/>
          </p:nvSpPr>
          <p:spPr>
            <a:xfrm>
              <a:off x="1515975" y="2295580"/>
              <a:ext cx="1525500" cy="53700"/>
            </a:xfrm>
            <a:prstGeom prst="rect">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4"/>
            <p:cNvSpPr txBox="1"/>
            <p:nvPr/>
          </p:nvSpPr>
          <p:spPr>
            <a:xfrm>
              <a:off x="1650471" y="3202423"/>
              <a:ext cx="1255057" cy="1902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3F3F3"/>
                  </a:solidFill>
                  <a:latin typeface="Roboto Condensed"/>
                  <a:ea typeface="Roboto Condensed"/>
                  <a:cs typeface="Roboto Condensed"/>
                  <a:sym typeface="Roboto Condensed"/>
                </a:rPr>
                <a:t>Presentación y aprobación de la propuesta a Consejo de Presidencia.</a:t>
              </a:r>
              <a:endParaRPr b="1" dirty="0">
                <a:solidFill>
                  <a:srgbClr val="F3F3F3"/>
                </a:solidFill>
                <a:latin typeface="Roboto Condensed"/>
                <a:ea typeface="Roboto Condensed"/>
                <a:cs typeface="Roboto Condensed"/>
                <a:sym typeface="Roboto Condensed"/>
              </a:endParaRPr>
            </a:p>
          </p:txBody>
        </p:sp>
        <p:sp>
          <p:nvSpPr>
            <p:cNvPr id="628" name="Google Shape;628;p44"/>
            <p:cNvSpPr txBox="1"/>
            <p:nvPr/>
          </p:nvSpPr>
          <p:spPr>
            <a:xfrm>
              <a:off x="1713691" y="2294546"/>
              <a:ext cx="1263000" cy="17603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Septiembre 2018</a:t>
              </a:r>
              <a:endParaRPr sz="1200" dirty="0">
                <a:solidFill>
                  <a:srgbClr val="1B786E"/>
                </a:solidFill>
                <a:latin typeface="Roboto Condensed"/>
                <a:ea typeface="Roboto Condensed"/>
                <a:cs typeface="Roboto Condensed"/>
                <a:sym typeface="Roboto Condensed"/>
              </a:endParaRPr>
            </a:p>
          </p:txBody>
        </p:sp>
        <p:cxnSp>
          <p:nvCxnSpPr>
            <p:cNvPr id="629" name="Google Shape;629;p44"/>
            <p:cNvCxnSpPr/>
            <p:nvPr/>
          </p:nvCxnSpPr>
          <p:spPr>
            <a:xfrm>
              <a:off x="3041499" y="2295580"/>
              <a:ext cx="0" cy="2837400"/>
            </a:xfrm>
            <a:prstGeom prst="straightConnector1">
              <a:avLst/>
            </a:prstGeom>
            <a:noFill/>
            <a:ln w="9525" cap="flat" cmpd="sng">
              <a:solidFill>
                <a:srgbClr val="83E3D9"/>
              </a:solidFill>
              <a:prstDash val="dot"/>
              <a:round/>
              <a:headEnd type="none" w="sm" len="sm"/>
              <a:tailEnd type="none" w="sm" len="sm"/>
            </a:ln>
          </p:spPr>
        </p:cxnSp>
      </p:grpSp>
      <p:sp>
        <p:nvSpPr>
          <p:cNvPr id="630" name="Google Shape;630;p4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41</a:t>
            </a:fld>
            <a:endParaRPr/>
          </a:p>
        </p:txBody>
      </p:sp>
      <p:sp>
        <p:nvSpPr>
          <p:cNvPr id="631" name="Google Shape;631;p44"/>
          <p:cNvSpPr txBox="1"/>
          <p:nvPr/>
        </p:nvSpPr>
        <p:spPr>
          <a:xfrm>
            <a:off x="3100590" y="1616143"/>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Fecha </a:t>
            </a:r>
            <a:r>
              <a:rPr lang="es-ES_tradnl" sz="1200" dirty="0" smtClean="0">
                <a:solidFill>
                  <a:srgbClr val="1B786E"/>
                </a:solidFill>
                <a:latin typeface="Roboto Condensed"/>
                <a:ea typeface="Roboto Condensed"/>
                <a:cs typeface="Roboto Condensed"/>
                <a:sym typeface="Roboto Condensed"/>
              </a:rPr>
              <a:t>a concretar en cada lugar</a:t>
            </a:r>
            <a:endParaRPr sz="1200" dirty="0">
              <a:solidFill>
                <a:srgbClr val="1B786E"/>
              </a:solidFill>
              <a:latin typeface="Roboto Condensed"/>
              <a:ea typeface="Roboto Condensed"/>
              <a:cs typeface="Roboto Condensed"/>
              <a:sym typeface="Roboto Condensed"/>
            </a:endParaRPr>
          </a:p>
        </p:txBody>
      </p:sp>
      <p:sp>
        <p:nvSpPr>
          <p:cNvPr id="632" name="Google Shape;632;p44"/>
          <p:cNvSpPr txBox="1"/>
          <p:nvPr/>
        </p:nvSpPr>
        <p:spPr>
          <a:xfrm>
            <a:off x="7656600" y="1605647"/>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Noviembre 2018</a:t>
            </a:r>
            <a:endParaRPr sz="1200" dirty="0">
              <a:solidFill>
                <a:srgbClr val="1B786E"/>
              </a:solidFill>
              <a:latin typeface="Roboto Condensed"/>
              <a:ea typeface="Roboto Condensed"/>
              <a:cs typeface="Roboto Condensed"/>
              <a:sym typeface="Roboto Condensed"/>
            </a:endParaRPr>
          </a:p>
        </p:txBody>
      </p:sp>
      <p:sp>
        <p:nvSpPr>
          <p:cNvPr id="633" name="Google Shape;633;p44"/>
          <p:cNvSpPr txBox="1"/>
          <p:nvPr/>
        </p:nvSpPr>
        <p:spPr>
          <a:xfrm>
            <a:off x="6117105" y="1605647"/>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s-ES_tradnl" sz="1200" dirty="0" smtClean="0">
                <a:solidFill>
                  <a:srgbClr val="1B786E"/>
                </a:solidFill>
                <a:latin typeface="Roboto Condensed"/>
                <a:ea typeface="Roboto Condensed"/>
                <a:cs typeface="Roboto Condensed"/>
                <a:sym typeface="Roboto Condensed"/>
              </a:rPr>
              <a:t>Primer trimestre</a:t>
            </a:r>
            <a:endParaRPr sz="1200" dirty="0">
              <a:solidFill>
                <a:srgbClr val="1B786E"/>
              </a:solidFill>
              <a:latin typeface="Roboto Condensed"/>
              <a:ea typeface="Roboto Condensed"/>
              <a:cs typeface="Roboto Condensed"/>
              <a:sym typeface="Roboto Condensed"/>
            </a:endParaRPr>
          </a:p>
        </p:txBody>
      </p:sp>
      <p:sp>
        <p:nvSpPr>
          <p:cNvPr id="634" name="Google Shape;634;p44"/>
          <p:cNvSpPr txBox="1"/>
          <p:nvPr/>
        </p:nvSpPr>
        <p:spPr>
          <a:xfrm>
            <a:off x="4603600" y="1626640"/>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Fecha </a:t>
            </a:r>
            <a:r>
              <a:rPr lang="es-ES_tradnl" sz="1200" dirty="0" smtClean="0">
                <a:solidFill>
                  <a:srgbClr val="1B786E"/>
                </a:solidFill>
                <a:latin typeface="Roboto Condensed"/>
                <a:ea typeface="Roboto Condensed"/>
                <a:cs typeface="Roboto Condensed"/>
                <a:sym typeface="Roboto Condensed"/>
              </a:rPr>
              <a:t>calendario litúrgico</a:t>
            </a:r>
            <a:endParaRPr sz="1200" dirty="0">
              <a:solidFill>
                <a:srgbClr val="1B786E"/>
              </a:solidFill>
              <a:latin typeface="Roboto Condensed"/>
              <a:ea typeface="Roboto Condensed"/>
              <a:cs typeface="Roboto Condensed"/>
              <a:sym typeface="Roboto Condensed"/>
            </a:endParaRPr>
          </a:p>
        </p:txBody>
      </p:sp>
      <p:grpSp>
        <p:nvGrpSpPr>
          <p:cNvPr id="635" name="Google Shape;635;p44"/>
          <p:cNvGrpSpPr/>
          <p:nvPr/>
        </p:nvGrpSpPr>
        <p:grpSpPr>
          <a:xfrm>
            <a:off x="4567026" y="1533580"/>
            <a:ext cx="1525524" cy="3137558"/>
            <a:chOff x="3048000" y="2295575"/>
            <a:chExt cx="1524000" cy="2847956"/>
          </a:xfrm>
        </p:grpSpPr>
        <p:grpSp>
          <p:nvGrpSpPr>
            <p:cNvPr id="636" name="Google Shape;636;p44"/>
            <p:cNvGrpSpPr/>
            <p:nvPr/>
          </p:nvGrpSpPr>
          <p:grpSpPr>
            <a:xfrm>
              <a:off x="3048000" y="2295578"/>
              <a:ext cx="1524000" cy="2847953"/>
              <a:chOff x="0" y="2295575"/>
              <a:chExt cx="1524000" cy="2837455"/>
            </a:xfrm>
          </p:grpSpPr>
          <p:sp>
            <p:nvSpPr>
              <p:cNvPr id="637" name="Google Shape;637;p44"/>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4"/>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39" name="Google Shape;639;p44"/>
            <p:cNvCxnSpPr/>
            <p:nvPr/>
          </p:nvCxnSpPr>
          <p:spPr>
            <a:xfrm>
              <a:off x="4572000" y="2295575"/>
              <a:ext cx="0" cy="2837400"/>
            </a:xfrm>
            <a:prstGeom prst="straightConnector1">
              <a:avLst/>
            </a:prstGeom>
            <a:noFill/>
            <a:ln w="9525" cap="flat" cmpd="sng">
              <a:solidFill>
                <a:srgbClr val="D9D9D9"/>
              </a:solidFill>
              <a:prstDash val="dot"/>
              <a:round/>
              <a:headEnd type="none" w="sm" len="sm"/>
              <a:tailEnd type="none" w="sm" len="sm"/>
            </a:ln>
          </p:spPr>
        </p:cxnSp>
        <p:sp>
          <p:nvSpPr>
            <p:cNvPr id="640" name="Google Shape;640;p44"/>
            <p:cNvSpPr txBox="1"/>
            <p:nvPr/>
          </p:nvSpPr>
          <p:spPr>
            <a:xfrm>
              <a:off x="3112674" y="3050036"/>
              <a:ext cx="1298583" cy="19020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700"/>
                </a:spcBef>
                <a:spcAft>
                  <a:spcPts val="0"/>
                </a:spcAft>
                <a:buClr>
                  <a:schemeClr val="dk1"/>
                </a:buClr>
                <a:buSzPts val="1100"/>
                <a:buFont typeface="Arial"/>
                <a:buNone/>
              </a:pPr>
              <a:r>
                <a:rPr lang="en" dirty="0">
                  <a:solidFill>
                    <a:schemeClr val="dk1"/>
                  </a:solidFill>
                  <a:latin typeface="Roboto Condensed"/>
                  <a:ea typeface="Roboto Condensed"/>
                  <a:cs typeface="Roboto Condensed"/>
                  <a:sym typeface="Roboto Condensed"/>
                </a:rPr>
                <a:t>Jornadas de oración y espiritualidad familiar en tiempos litúrgicos afines.</a:t>
              </a:r>
              <a:endParaRPr dirty="0">
                <a:solidFill>
                  <a:schemeClr val="dk1"/>
                </a:solidFill>
                <a:latin typeface="Roboto Condensed"/>
                <a:ea typeface="Roboto Condensed"/>
                <a:cs typeface="Roboto Condensed"/>
                <a:sym typeface="Roboto Condensed"/>
              </a:endParaRPr>
            </a:p>
            <a:p>
              <a:pPr marL="0" lvl="0" indent="0" algn="l" rtl="0">
                <a:spcBef>
                  <a:spcPts val="0"/>
                </a:spcBef>
                <a:spcAft>
                  <a:spcPts val="0"/>
                </a:spcAft>
                <a:buNone/>
              </a:pPr>
              <a:endParaRPr sz="1100" b="1" dirty="0">
                <a:solidFill>
                  <a:srgbClr val="5E5E5E"/>
                </a:solidFill>
                <a:latin typeface="Roboto"/>
                <a:ea typeface="Roboto"/>
                <a:cs typeface="Roboto"/>
                <a:sym typeface="Roboto"/>
              </a:endParaRPr>
            </a:p>
          </p:txBody>
        </p:sp>
      </p:grpSp>
      <p:sp>
        <p:nvSpPr>
          <p:cNvPr id="641" name="Google Shape;641;p44"/>
          <p:cNvSpPr txBox="1"/>
          <p:nvPr/>
        </p:nvSpPr>
        <p:spPr>
          <a:xfrm>
            <a:off x="7775650" y="2148501"/>
            <a:ext cx="1172100" cy="231269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Roboto Condensed"/>
                <a:ea typeface="Roboto Condensed"/>
                <a:cs typeface="Roboto Condensed"/>
                <a:sym typeface="Roboto Condensed"/>
              </a:rPr>
              <a:t>Curso de capacitación para los equipos que coordinarán la Misión Familia en cada jurisdicción.</a:t>
            </a:r>
            <a:endParaRPr b="1" dirty="0">
              <a:solidFill>
                <a:srgbClr val="5E5E5E"/>
              </a:solidFill>
              <a:latin typeface="Roboto Condensed"/>
              <a:ea typeface="Roboto Condensed"/>
              <a:cs typeface="Roboto Condensed"/>
              <a:sym typeface="Roboto Condensed"/>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45"/>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CRONOGRAMA</a:t>
            </a:r>
            <a:endParaRPr/>
          </a:p>
        </p:txBody>
      </p:sp>
      <p:sp>
        <p:nvSpPr>
          <p:cNvPr id="647" name="Google Shape;647;p45"/>
          <p:cNvSpPr txBox="1">
            <a:spLocks noGrp="1"/>
          </p:cNvSpPr>
          <p:nvPr>
            <p:ph type="sldNum" idx="12"/>
          </p:nvPr>
        </p:nvSpPr>
        <p:spPr>
          <a:xfrm>
            <a:off x="6017800" y="3874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42</a:t>
            </a:fld>
            <a:endParaRPr/>
          </a:p>
        </p:txBody>
      </p:sp>
      <p:grpSp>
        <p:nvGrpSpPr>
          <p:cNvPr id="648" name="Google Shape;648;p45"/>
          <p:cNvGrpSpPr/>
          <p:nvPr/>
        </p:nvGrpSpPr>
        <p:grpSpPr>
          <a:xfrm>
            <a:off x="975000" y="560342"/>
            <a:ext cx="469339" cy="430659"/>
            <a:chOff x="5973900" y="318475"/>
            <a:chExt cx="401900" cy="380575"/>
          </a:xfrm>
        </p:grpSpPr>
        <p:sp>
          <p:nvSpPr>
            <p:cNvPr id="649" name="Google Shape;649;p45"/>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5"/>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5"/>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5"/>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45"/>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5"/>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5"/>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5"/>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5"/>
            <p:cNvSpPr/>
            <p:nvPr/>
          </p:nvSpPr>
          <p:spPr>
            <a:xfrm>
              <a:off x="6024450" y="573000"/>
              <a:ext cx="300800" cy="25"/>
            </a:xfrm>
            <a:custGeom>
              <a:avLst/>
              <a:gdLst/>
              <a:ahLst/>
              <a:cxnLst/>
              <a:rect l="l" t="t" r="r" b="b"/>
              <a:pathLst>
                <a:path w="12032" h="1" fill="none" extrusionOk="0">
                  <a:moveTo>
                    <a:pt x="0" y="0"/>
                  </a:moveTo>
                  <a:lnTo>
                    <a:pt x="12032"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5"/>
            <p:cNvSpPr/>
            <p:nvPr/>
          </p:nvSpPr>
          <p:spPr>
            <a:xfrm>
              <a:off x="6024450" y="514550"/>
              <a:ext cx="300800" cy="25"/>
            </a:xfrm>
            <a:custGeom>
              <a:avLst/>
              <a:gdLst/>
              <a:ahLst/>
              <a:cxnLst/>
              <a:rect l="l" t="t" r="r" b="b"/>
              <a:pathLst>
                <a:path w="12032" h="1" fill="none" extrusionOk="0">
                  <a:moveTo>
                    <a:pt x="0" y="0"/>
                  </a:moveTo>
                  <a:lnTo>
                    <a:pt x="12032"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5"/>
            <p:cNvSpPr/>
            <p:nvPr/>
          </p:nvSpPr>
          <p:spPr>
            <a:xfrm>
              <a:off x="6264950" y="456100"/>
              <a:ext cx="25" cy="175375"/>
            </a:xfrm>
            <a:custGeom>
              <a:avLst/>
              <a:gdLst/>
              <a:ahLst/>
              <a:cxnLst/>
              <a:rect l="l" t="t" r="r" b="b"/>
              <a:pathLst>
                <a:path w="1" h="7015" fill="none" extrusionOk="0">
                  <a:moveTo>
                    <a:pt x="1" y="0"/>
                  </a:moveTo>
                  <a:lnTo>
                    <a:pt x="1"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5"/>
            <p:cNvSpPr/>
            <p:nvPr/>
          </p:nvSpPr>
          <p:spPr>
            <a:xfrm>
              <a:off x="6204675" y="456100"/>
              <a:ext cx="25" cy="175375"/>
            </a:xfrm>
            <a:custGeom>
              <a:avLst/>
              <a:gdLst/>
              <a:ahLst/>
              <a:cxnLst/>
              <a:rect l="l" t="t" r="r" b="b"/>
              <a:pathLst>
                <a:path w="1" h="7015" fill="none" extrusionOk="0">
                  <a:moveTo>
                    <a:pt x="0" y="0"/>
                  </a:moveTo>
                  <a:lnTo>
                    <a:pt x="0"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5"/>
            <p:cNvSpPr/>
            <p:nvPr/>
          </p:nvSpPr>
          <p:spPr>
            <a:xfrm>
              <a:off x="6145000" y="456100"/>
              <a:ext cx="25" cy="175375"/>
            </a:xfrm>
            <a:custGeom>
              <a:avLst/>
              <a:gdLst/>
              <a:ahLst/>
              <a:cxnLst/>
              <a:rect l="l" t="t" r="r" b="b"/>
              <a:pathLst>
                <a:path w="1" h="7015" fill="none" extrusionOk="0">
                  <a:moveTo>
                    <a:pt x="1" y="0"/>
                  </a:moveTo>
                  <a:lnTo>
                    <a:pt x="1"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5"/>
            <p:cNvSpPr/>
            <p:nvPr/>
          </p:nvSpPr>
          <p:spPr>
            <a:xfrm>
              <a:off x="6084725" y="456100"/>
              <a:ext cx="25" cy="175375"/>
            </a:xfrm>
            <a:custGeom>
              <a:avLst/>
              <a:gdLst/>
              <a:ahLst/>
              <a:cxnLst/>
              <a:rect l="l" t="t" r="r" b="b"/>
              <a:pathLst>
                <a:path w="1" h="7015" fill="none" extrusionOk="0">
                  <a:moveTo>
                    <a:pt x="1" y="0"/>
                  </a:moveTo>
                  <a:lnTo>
                    <a:pt x="1" y="701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45"/>
          <p:cNvGrpSpPr/>
          <p:nvPr/>
        </p:nvGrpSpPr>
        <p:grpSpPr>
          <a:xfrm>
            <a:off x="6017876" y="1533583"/>
            <a:ext cx="1525524" cy="2847953"/>
            <a:chOff x="0" y="2295575"/>
            <a:chExt cx="1524000" cy="2837455"/>
          </a:xfrm>
        </p:grpSpPr>
        <p:sp>
          <p:nvSpPr>
            <p:cNvPr id="664" name="Google Shape;664;p45"/>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5"/>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45"/>
          <p:cNvGrpSpPr/>
          <p:nvPr/>
        </p:nvGrpSpPr>
        <p:grpSpPr>
          <a:xfrm>
            <a:off x="4492351" y="1533580"/>
            <a:ext cx="1525524" cy="2847956"/>
            <a:chOff x="3048000" y="2295575"/>
            <a:chExt cx="1524000" cy="2847956"/>
          </a:xfrm>
        </p:grpSpPr>
        <p:grpSp>
          <p:nvGrpSpPr>
            <p:cNvPr id="667" name="Google Shape;667;p45"/>
            <p:cNvGrpSpPr/>
            <p:nvPr/>
          </p:nvGrpSpPr>
          <p:grpSpPr>
            <a:xfrm>
              <a:off x="3048000" y="2295578"/>
              <a:ext cx="1524000" cy="2847953"/>
              <a:chOff x="0" y="2295575"/>
              <a:chExt cx="1524000" cy="2837455"/>
            </a:xfrm>
          </p:grpSpPr>
          <p:sp>
            <p:nvSpPr>
              <p:cNvPr id="668" name="Google Shape;668;p45"/>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lnSpc>
                    <a:spcPct val="80000"/>
                  </a:lnSpc>
                  <a:spcBef>
                    <a:spcPts val="700"/>
                  </a:spcBef>
                  <a:spcAft>
                    <a:spcPts val="0"/>
                  </a:spcAft>
                  <a:buNone/>
                </a:pPr>
                <a:endParaRPr dirty="0">
                  <a:solidFill>
                    <a:schemeClr val="dk1"/>
                  </a:solidFill>
                  <a:latin typeface="Roboto Condensed"/>
                  <a:ea typeface="Roboto Condensed"/>
                  <a:cs typeface="Roboto Condensed"/>
                  <a:sym typeface="Roboto Condensed"/>
                </a:endParaRPr>
              </a:p>
              <a:p>
                <a:pPr marL="0" lvl="0" indent="0" algn="l" rtl="0">
                  <a:lnSpc>
                    <a:spcPct val="80000"/>
                  </a:lnSpc>
                  <a:spcBef>
                    <a:spcPts val="700"/>
                  </a:spcBef>
                  <a:spcAft>
                    <a:spcPts val="0"/>
                  </a:spcAft>
                  <a:buNone/>
                </a:pPr>
                <a:r>
                  <a:rPr lang="en" dirty="0">
                    <a:solidFill>
                      <a:schemeClr val="dk1"/>
                    </a:solidFill>
                    <a:latin typeface="Roboto Condensed"/>
                    <a:ea typeface="Roboto Condensed"/>
                    <a:cs typeface="Roboto Condensed"/>
                    <a:sym typeface="Roboto Condensed"/>
                  </a:rPr>
                  <a:t>Curso de formación sobre pastoral familiar: Especialización en temas de </a:t>
                </a:r>
                <a:r>
                  <a:rPr lang="en" dirty="0" smtClean="0">
                    <a:solidFill>
                      <a:schemeClr val="dk1"/>
                    </a:solidFill>
                    <a:latin typeface="Roboto Condensed"/>
                    <a:ea typeface="Roboto Condensed"/>
                    <a:cs typeface="Roboto Condensed"/>
                    <a:sym typeface="Roboto Condensed"/>
                  </a:rPr>
                  <a:t>familia</a:t>
                </a:r>
                <a:r>
                  <a:rPr lang="es-ES_tradnl" dirty="0" smtClean="0">
                    <a:solidFill>
                      <a:schemeClr val="dk1"/>
                    </a:solidFill>
                    <a:latin typeface="Roboto Condensed"/>
                    <a:ea typeface="Roboto Condensed"/>
                    <a:cs typeface="Roboto Condensed"/>
                    <a:sym typeface="Roboto Condensed"/>
                  </a:rPr>
                  <a:t>, con aval académico internacional.</a:t>
                </a:r>
                <a:endParaRPr dirty="0">
                  <a:solidFill>
                    <a:schemeClr val="dk1"/>
                  </a:solidFill>
                  <a:latin typeface="Roboto Condensed"/>
                  <a:ea typeface="Roboto Condensed"/>
                  <a:cs typeface="Roboto Condensed"/>
                  <a:sym typeface="Roboto Condensed"/>
                </a:endParaRPr>
              </a:p>
              <a:p>
                <a:pPr marL="0" lvl="0" indent="0" algn="l" rtl="0">
                  <a:lnSpc>
                    <a:spcPct val="80000"/>
                  </a:lnSpc>
                  <a:spcBef>
                    <a:spcPts val="700"/>
                  </a:spcBef>
                  <a:spcAft>
                    <a:spcPts val="0"/>
                  </a:spcAft>
                  <a:buNone/>
                </a:pPr>
                <a:endParaRPr dirty="0">
                  <a:solidFill>
                    <a:schemeClr val="dk1"/>
                  </a:solidFill>
                  <a:latin typeface="Roboto Condensed"/>
                  <a:ea typeface="Roboto Condensed"/>
                  <a:cs typeface="Roboto Condensed"/>
                  <a:sym typeface="Roboto Condensed"/>
                </a:endParaRPr>
              </a:p>
            </p:txBody>
          </p:sp>
          <p:sp>
            <p:nvSpPr>
              <p:cNvPr id="669" name="Google Shape;669;p45"/>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70" name="Google Shape;670;p45"/>
            <p:cNvCxnSpPr/>
            <p:nvPr/>
          </p:nvCxnSpPr>
          <p:spPr>
            <a:xfrm>
              <a:off x="4572000" y="2295575"/>
              <a:ext cx="0" cy="2837400"/>
            </a:xfrm>
            <a:prstGeom prst="straightConnector1">
              <a:avLst/>
            </a:prstGeom>
            <a:noFill/>
            <a:ln w="9525" cap="flat" cmpd="sng">
              <a:solidFill>
                <a:srgbClr val="D9D9D9"/>
              </a:solidFill>
              <a:prstDash val="dot"/>
              <a:round/>
              <a:headEnd type="none" w="sm" len="sm"/>
              <a:tailEnd type="none" w="sm" len="sm"/>
            </a:ln>
          </p:spPr>
        </p:cxnSp>
      </p:grpSp>
      <p:sp>
        <p:nvSpPr>
          <p:cNvPr id="671" name="Google Shape;671;p4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42</a:t>
            </a:fld>
            <a:endParaRPr/>
          </a:p>
        </p:txBody>
      </p:sp>
      <p:sp>
        <p:nvSpPr>
          <p:cNvPr id="672" name="Google Shape;672;p45"/>
          <p:cNvSpPr txBox="1"/>
          <p:nvPr/>
        </p:nvSpPr>
        <p:spPr>
          <a:xfrm>
            <a:off x="6051400" y="1553162"/>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s-ES_tradnl" sz="1200" dirty="0" smtClean="0">
                <a:solidFill>
                  <a:srgbClr val="1B786E"/>
                </a:solidFill>
                <a:latin typeface="Roboto Condensed"/>
                <a:ea typeface="Roboto Condensed"/>
                <a:cs typeface="Roboto Condensed"/>
                <a:sym typeface="Roboto Condensed"/>
              </a:rPr>
              <a:t>Periódica y continuamente</a:t>
            </a:r>
            <a:endParaRPr sz="1200" dirty="0">
              <a:solidFill>
                <a:srgbClr val="1B786E"/>
              </a:solidFill>
              <a:latin typeface="Roboto Condensed"/>
              <a:ea typeface="Roboto Condensed"/>
              <a:cs typeface="Roboto Condensed"/>
              <a:sym typeface="Roboto Condensed"/>
            </a:endParaRPr>
          </a:p>
        </p:txBody>
      </p:sp>
      <p:sp>
        <p:nvSpPr>
          <p:cNvPr id="673" name="Google Shape;673;p45"/>
          <p:cNvSpPr txBox="1"/>
          <p:nvPr/>
        </p:nvSpPr>
        <p:spPr>
          <a:xfrm>
            <a:off x="4527400" y="1553162"/>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Fecha por confirmar</a:t>
            </a:r>
            <a:endParaRPr sz="1200" dirty="0">
              <a:solidFill>
                <a:srgbClr val="1B786E"/>
              </a:solidFill>
              <a:latin typeface="Roboto Condensed"/>
              <a:ea typeface="Roboto Condensed"/>
              <a:cs typeface="Roboto Condensed"/>
              <a:sym typeface="Roboto Condensed"/>
            </a:endParaRPr>
          </a:p>
        </p:txBody>
      </p:sp>
      <p:sp>
        <p:nvSpPr>
          <p:cNvPr id="674" name="Google Shape;674;p45"/>
          <p:cNvSpPr txBox="1"/>
          <p:nvPr/>
        </p:nvSpPr>
        <p:spPr>
          <a:xfrm>
            <a:off x="3076867" y="1532168"/>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dirty="0">
                <a:solidFill>
                  <a:srgbClr val="1B786E"/>
                </a:solidFill>
                <a:latin typeface="Roboto Condensed"/>
                <a:ea typeface="Roboto Condensed"/>
                <a:cs typeface="Roboto Condensed"/>
                <a:sym typeface="Roboto Condensed"/>
              </a:rPr>
              <a:t>Fecha por confirmar</a:t>
            </a:r>
            <a:endParaRPr sz="1200" dirty="0">
              <a:solidFill>
                <a:srgbClr val="1B786E"/>
              </a:solidFill>
              <a:latin typeface="Roboto Condensed"/>
              <a:ea typeface="Roboto Condensed"/>
              <a:cs typeface="Roboto Condensed"/>
              <a:sym typeface="Roboto Condensed"/>
            </a:endParaRPr>
          </a:p>
        </p:txBody>
      </p:sp>
      <p:grpSp>
        <p:nvGrpSpPr>
          <p:cNvPr id="675" name="Google Shape;675;p45"/>
          <p:cNvGrpSpPr/>
          <p:nvPr/>
        </p:nvGrpSpPr>
        <p:grpSpPr>
          <a:xfrm>
            <a:off x="2966826" y="1533580"/>
            <a:ext cx="1525524" cy="2847956"/>
            <a:chOff x="3048000" y="2295575"/>
            <a:chExt cx="1524000" cy="2847956"/>
          </a:xfrm>
        </p:grpSpPr>
        <p:grpSp>
          <p:nvGrpSpPr>
            <p:cNvPr id="676" name="Google Shape;676;p45"/>
            <p:cNvGrpSpPr/>
            <p:nvPr/>
          </p:nvGrpSpPr>
          <p:grpSpPr>
            <a:xfrm>
              <a:off x="3048000" y="2295578"/>
              <a:ext cx="1524000" cy="2847953"/>
              <a:chOff x="0" y="2295575"/>
              <a:chExt cx="1524000" cy="2837455"/>
            </a:xfrm>
          </p:grpSpPr>
          <p:sp>
            <p:nvSpPr>
              <p:cNvPr id="677" name="Google Shape;677;p45"/>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5"/>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79" name="Google Shape;679;p45"/>
            <p:cNvCxnSpPr/>
            <p:nvPr/>
          </p:nvCxnSpPr>
          <p:spPr>
            <a:xfrm>
              <a:off x="4572000" y="2295575"/>
              <a:ext cx="0" cy="2837400"/>
            </a:xfrm>
            <a:prstGeom prst="straightConnector1">
              <a:avLst/>
            </a:prstGeom>
            <a:noFill/>
            <a:ln w="9525" cap="flat" cmpd="sng">
              <a:solidFill>
                <a:srgbClr val="D9D9D9"/>
              </a:solidFill>
              <a:prstDash val="dot"/>
              <a:round/>
              <a:headEnd type="none" w="sm" len="sm"/>
              <a:tailEnd type="none" w="sm" len="sm"/>
            </a:ln>
          </p:spPr>
        </p:cxnSp>
        <p:sp>
          <p:nvSpPr>
            <p:cNvPr id="680" name="Google Shape;680;p45"/>
            <p:cNvSpPr txBox="1"/>
            <p:nvPr/>
          </p:nvSpPr>
          <p:spPr>
            <a:xfrm>
              <a:off x="3224548" y="3507240"/>
              <a:ext cx="1170900" cy="9426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700"/>
                </a:spcBef>
                <a:spcAft>
                  <a:spcPts val="0"/>
                </a:spcAft>
                <a:buClr>
                  <a:schemeClr val="dk1"/>
                </a:buClr>
                <a:buSzPts val="1100"/>
                <a:buFont typeface="Arial"/>
                <a:buNone/>
              </a:pPr>
              <a:r>
                <a:rPr lang="en">
                  <a:solidFill>
                    <a:schemeClr val="dk1"/>
                  </a:solidFill>
                  <a:latin typeface="Roboto Condensed"/>
                  <a:ea typeface="Roboto Condensed"/>
                  <a:cs typeface="Roboto Condensed"/>
                  <a:sym typeface="Roboto Condensed"/>
                </a:rPr>
                <a:t>Cuatro encuentros regionales.</a:t>
              </a:r>
              <a:endParaRPr>
                <a:solidFill>
                  <a:schemeClr val="dk1"/>
                </a:solidFill>
                <a:latin typeface="Roboto Condensed"/>
                <a:ea typeface="Roboto Condensed"/>
                <a:cs typeface="Roboto Condensed"/>
                <a:sym typeface="Roboto Condensed"/>
              </a:endParaRPr>
            </a:p>
            <a:p>
              <a:pPr marL="0" lvl="0" indent="0" algn="l" rtl="0">
                <a:spcBef>
                  <a:spcPts val="0"/>
                </a:spcBef>
                <a:spcAft>
                  <a:spcPts val="0"/>
                </a:spcAft>
                <a:buNone/>
              </a:pPr>
              <a:endParaRPr>
                <a:solidFill>
                  <a:schemeClr val="dk1"/>
                </a:solidFill>
                <a:latin typeface="Roboto Condensed"/>
                <a:ea typeface="Roboto Condensed"/>
                <a:cs typeface="Roboto Condensed"/>
                <a:sym typeface="Roboto Condensed"/>
              </a:endParaRPr>
            </a:p>
          </p:txBody>
        </p:sp>
      </p:grpSp>
      <p:sp>
        <p:nvSpPr>
          <p:cNvPr id="681" name="Google Shape;681;p45"/>
          <p:cNvSpPr txBox="1"/>
          <p:nvPr/>
        </p:nvSpPr>
        <p:spPr>
          <a:xfrm>
            <a:off x="6125881" y="2148500"/>
            <a:ext cx="1434353" cy="2159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700"/>
              </a:spcBef>
              <a:spcAft>
                <a:spcPts val="0"/>
              </a:spcAft>
              <a:buNone/>
            </a:pPr>
            <a:endParaRPr dirty="0">
              <a:solidFill>
                <a:schemeClr val="dk1"/>
              </a:solidFill>
              <a:latin typeface="Roboto Condensed"/>
              <a:ea typeface="Roboto Condensed"/>
              <a:cs typeface="Roboto Condensed"/>
              <a:sym typeface="Roboto Condensed"/>
            </a:endParaRPr>
          </a:p>
          <a:p>
            <a:pPr marL="0" lvl="0" indent="0" algn="ctr" rtl="0">
              <a:lnSpc>
                <a:spcPct val="80000"/>
              </a:lnSpc>
              <a:spcBef>
                <a:spcPts val="700"/>
              </a:spcBef>
              <a:spcAft>
                <a:spcPts val="0"/>
              </a:spcAft>
              <a:buClr>
                <a:schemeClr val="dk1"/>
              </a:buClr>
              <a:buSzPts val="1100"/>
              <a:buFont typeface="Arial"/>
              <a:buNone/>
            </a:pPr>
            <a:r>
              <a:rPr lang="en" dirty="0">
                <a:solidFill>
                  <a:schemeClr val="dk1"/>
                </a:solidFill>
                <a:latin typeface="Roboto Condensed"/>
                <a:ea typeface="Roboto Condensed"/>
                <a:cs typeface="Roboto Condensed"/>
                <a:sym typeface="Roboto Condensed"/>
              </a:rPr>
              <a:t>Sistematización y evaluación periódica de experiencias de pastoral familiar 2018 - 2020</a:t>
            </a:r>
            <a:endParaRPr dirty="0">
              <a:solidFill>
                <a:schemeClr val="dk1"/>
              </a:solidFill>
              <a:latin typeface="Roboto Condensed"/>
              <a:ea typeface="Roboto Condensed"/>
              <a:cs typeface="Roboto Condensed"/>
              <a:sym typeface="Roboto Condensed"/>
            </a:endParaRPr>
          </a:p>
          <a:p>
            <a:pPr marL="0" lvl="0" indent="0" algn="l" rtl="0">
              <a:spcBef>
                <a:spcPts val="0"/>
              </a:spcBef>
              <a:spcAft>
                <a:spcPts val="0"/>
              </a:spcAft>
              <a:buNone/>
            </a:pPr>
            <a:endParaRPr dirty="0">
              <a:solidFill>
                <a:schemeClr val="dk1"/>
              </a:solidFill>
              <a:latin typeface="Roboto Condensed"/>
              <a:ea typeface="Roboto Condensed"/>
              <a:cs typeface="Roboto Condensed"/>
              <a:sym typeface="Roboto Condensed"/>
            </a:endParaRPr>
          </a:p>
        </p:txBody>
      </p:sp>
      <p:grpSp>
        <p:nvGrpSpPr>
          <p:cNvPr id="682" name="Google Shape;682;p45"/>
          <p:cNvGrpSpPr/>
          <p:nvPr/>
        </p:nvGrpSpPr>
        <p:grpSpPr>
          <a:xfrm>
            <a:off x="1444351" y="1533580"/>
            <a:ext cx="1525524" cy="2847956"/>
            <a:chOff x="3048000" y="2295575"/>
            <a:chExt cx="1524000" cy="2847956"/>
          </a:xfrm>
        </p:grpSpPr>
        <p:grpSp>
          <p:nvGrpSpPr>
            <p:cNvPr id="683" name="Google Shape;683;p45"/>
            <p:cNvGrpSpPr/>
            <p:nvPr/>
          </p:nvGrpSpPr>
          <p:grpSpPr>
            <a:xfrm>
              <a:off x="3048000" y="2295578"/>
              <a:ext cx="1524000" cy="2847953"/>
              <a:chOff x="0" y="2295575"/>
              <a:chExt cx="1524000" cy="2837455"/>
            </a:xfrm>
          </p:grpSpPr>
          <p:sp>
            <p:nvSpPr>
              <p:cNvPr id="684" name="Google Shape;684;p45"/>
              <p:cNvSpPr/>
              <p:nvPr/>
            </p:nvSpPr>
            <p:spPr>
              <a:xfrm>
                <a:off x="0" y="2823930"/>
                <a:ext cx="1524000" cy="2309100"/>
              </a:xfrm>
              <a:prstGeom prst="rect">
                <a:avLst/>
              </a:prstGeom>
              <a:solidFill>
                <a:srgbClr val="EFEFEF"/>
              </a:solidFill>
              <a:ln>
                <a:noFill/>
              </a:ln>
            </p:spPr>
            <p:txBody>
              <a:bodyPr spcFirstLastPara="1" wrap="square" lIns="91425" tIns="91425" rIns="91425" bIns="91425" anchor="ctr" anchorCtr="0">
                <a:noAutofit/>
              </a:bodyPr>
              <a:lstStyle/>
              <a:p>
                <a:pPr marL="0" lvl="0" indent="0" algn="ctr" rtl="0">
                  <a:lnSpc>
                    <a:spcPct val="80000"/>
                  </a:lnSpc>
                  <a:spcBef>
                    <a:spcPts val="700"/>
                  </a:spcBef>
                  <a:spcAft>
                    <a:spcPts val="0"/>
                  </a:spcAft>
                  <a:buNone/>
                </a:pPr>
                <a:r>
                  <a:rPr lang="en">
                    <a:solidFill>
                      <a:schemeClr val="dk1"/>
                    </a:solidFill>
                    <a:latin typeface="Roboto Condensed"/>
                    <a:ea typeface="Roboto Condensed"/>
                    <a:cs typeface="Roboto Condensed"/>
                    <a:sym typeface="Roboto Condensed"/>
                  </a:rPr>
                  <a:t>Un Simposio Nacional. </a:t>
                </a:r>
                <a:endParaRPr>
                  <a:solidFill>
                    <a:schemeClr val="dk1"/>
                  </a:solidFill>
                  <a:latin typeface="Roboto Condensed"/>
                  <a:ea typeface="Roboto Condensed"/>
                  <a:cs typeface="Roboto Condensed"/>
                  <a:sym typeface="Roboto Condensed"/>
                </a:endParaRPr>
              </a:p>
            </p:txBody>
          </p:sp>
          <p:sp>
            <p:nvSpPr>
              <p:cNvPr id="685" name="Google Shape;685;p45"/>
              <p:cNvSpPr/>
              <p:nvPr/>
            </p:nvSpPr>
            <p:spPr>
              <a:xfrm>
                <a:off x="0" y="2295575"/>
                <a:ext cx="1524000" cy="537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86" name="Google Shape;686;p45"/>
            <p:cNvCxnSpPr/>
            <p:nvPr/>
          </p:nvCxnSpPr>
          <p:spPr>
            <a:xfrm>
              <a:off x="4572000" y="2295575"/>
              <a:ext cx="0" cy="2837400"/>
            </a:xfrm>
            <a:prstGeom prst="straightConnector1">
              <a:avLst/>
            </a:prstGeom>
            <a:noFill/>
            <a:ln w="9525" cap="flat" cmpd="sng">
              <a:solidFill>
                <a:srgbClr val="D9D9D9"/>
              </a:solidFill>
              <a:prstDash val="dot"/>
              <a:round/>
              <a:headEnd type="none" w="sm" len="sm"/>
              <a:tailEnd type="none" w="sm" len="sm"/>
            </a:ln>
          </p:spPr>
        </p:cxnSp>
      </p:grpSp>
      <p:sp>
        <p:nvSpPr>
          <p:cNvPr id="687" name="Google Shape;687;p45"/>
          <p:cNvSpPr txBox="1"/>
          <p:nvPr/>
        </p:nvSpPr>
        <p:spPr>
          <a:xfrm>
            <a:off x="1479400" y="1679125"/>
            <a:ext cx="1487400" cy="2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1B786E"/>
                </a:solidFill>
                <a:latin typeface="Roboto Condensed"/>
                <a:ea typeface="Roboto Condensed"/>
                <a:cs typeface="Roboto Condensed"/>
                <a:sym typeface="Roboto Condensed"/>
              </a:rPr>
              <a:t>Octubre 2019</a:t>
            </a:r>
            <a:endParaRPr sz="1200">
              <a:solidFill>
                <a:srgbClr val="1B786E"/>
              </a:solidFill>
              <a:latin typeface="Roboto Condensed"/>
              <a:ea typeface="Roboto Condensed"/>
              <a:cs typeface="Roboto Condensed"/>
              <a:sym typeface="Roboto Condensed"/>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46"/>
          <p:cNvSpPr txBox="1">
            <a:spLocks noGrp="1"/>
          </p:cNvSpPr>
          <p:nvPr>
            <p:ph type="title"/>
          </p:nvPr>
        </p:nvSpPr>
        <p:spPr>
          <a:xfrm>
            <a:off x="1821225" y="4327678"/>
            <a:ext cx="5258400" cy="7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000000"/>
                </a:solidFill>
              </a:rPr>
              <a:t>MISIÓN FAMILIA 2018 - 2020</a:t>
            </a:r>
            <a:endParaRPr dirty="0">
              <a:solidFill>
                <a:srgbClr val="000000"/>
              </a:solidFill>
            </a:endParaRPr>
          </a:p>
        </p:txBody>
      </p:sp>
      <p:sp>
        <p:nvSpPr>
          <p:cNvPr id="693" name="Google Shape;693;p4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43</a:t>
            </a:fld>
            <a:endParaRPr/>
          </a:p>
        </p:txBody>
      </p:sp>
      <p:sp>
        <p:nvSpPr>
          <p:cNvPr id="695" name="Google Shape;695;p46"/>
          <p:cNvSpPr txBox="1"/>
          <p:nvPr/>
        </p:nvSpPr>
        <p:spPr>
          <a:xfrm>
            <a:off x="873550" y="580500"/>
            <a:ext cx="4250400" cy="28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Condensed"/>
                <a:ea typeface="Roboto Condensed"/>
                <a:cs typeface="Roboto Condensed"/>
                <a:sym typeface="Roboto Condensed"/>
              </a:rPr>
              <a:t>Conferencia Episcopal Ecuatoriana</a:t>
            </a:r>
            <a:endParaRPr sz="1800">
              <a:solidFill>
                <a:srgbClr val="FFFFFF"/>
              </a:solidFill>
              <a:latin typeface="Roboto Condensed"/>
              <a:ea typeface="Roboto Condensed"/>
              <a:cs typeface="Roboto Condensed"/>
              <a:sym typeface="Roboto Condensed"/>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895" y="1182222"/>
            <a:ext cx="4708962" cy="332759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ctrTitle" idx="4294967295"/>
          </p:nvPr>
        </p:nvSpPr>
        <p:spPr>
          <a:xfrm>
            <a:off x="2345475" y="483400"/>
            <a:ext cx="6593700" cy="4926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endParaRPr sz="1800" b="0" dirty="0">
              <a:solidFill>
                <a:srgbClr val="FF9900"/>
              </a:solidFill>
            </a:endParaRPr>
          </a:p>
          <a:p>
            <a:pPr marL="0" lvl="0" indent="0" algn="ctr" rtl="0">
              <a:lnSpc>
                <a:spcPct val="115000"/>
              </a:lnSpc>
              <a:spcBef>
                <a:spcPts val="1000"/>
              </a:spcBef>
              <a:spcAft>
                <a:spcPts val="0"/>
              </a:spcAft>
              <a:buClr>
                <a:schemeClr val="dk1"/>
              </a:buClr>
              <a:buSzPts val="1100"/>
              <a:buFont typeface="Arial"/>
              <a:buNone/>
            </a:pPr>
            <a:r>
              <a:rPr lang="en" sz="2400" b="0" dirty="0" smtClean="0">
                <a:solidFill>
                  <a:srgbClr val="FF9900"/>
                </a:solidFill>
              </a:rPr>
              <a:t>CRITERIOS</a:t>
            </a:r>
            <a:r>
              <a:rPr lang="es-ES_tradnl" sz="2400" b="0" dirty="0" smtClean="0">
                <a:solidFill>
                  <a:srgbClr val="FF9900"/>
                </a:solidFill>
              </a:rPr>
              <a:t> OPERATIVOS PROPUESTOS</a:t>
            </a:r>
            <a:r>
              <a:rPr lang="en" sz="2400" b="0" dirty="0" smtClean="0">
                <a:solidFill>
                  <a:srgbClr val="FF9900"/>
                </a:solidFill>
              </a:rPr>
              <a:t> </a:t>
            </a:r>
            <a:r>
              <a:rPr lang="en" sz="2400" b="0" dirty="0">
                <a:solidFill>
                  <a:srgbClr val="FF9900"/>
                </a:solidFill>
              </a:rPr>
              <a:t>PARA MISIÓN FAMILIA</a:t>
            </a:r>
            <a:endParaRPr sz="2400" b="0" dirty="0">
              <a:solidFill>
                <a:srgbClr val="FF9900"/>
              </a:solidFill>
            </a:endParaRPr>
          </a:p>
          <a:p>
            <a:pPr marL="0" lvl="0" indent="0" algn="ctr" rtl="0">
              <a:lnSpc>
                <a:spcPct val="80000"/>
              </a:lnSpc>
              <a:spcBef>
                <a:spcPts val="1000"/>
              </a:spcBef>
              <a:spcAft>
                <a:spcPts val="0"/>
              </a:spcAft>
              <a:buNone/>
            </a:pPr>
            <a:endParaRPr sz="1800" dirty="0">
              <a:solidFill>
                <a:srgbClr val="FF9900"/>
              </a:solidFill>
            </a:endParaRPr>
          </a:p>
        </p:txBody>
      </p:sp>
      <p:sp>
        <p:nvSpPr>
          <p:cNvPr id="223" name="Google Shape;223;p1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224" name="Google Shape;224;p15"/>
          <p:cNvSpPr txBox="1"/>
          <p:nvPr/>
        </p:nvSpPr>
        <p:spPr>
          <a:xfrm>
            <a:off x="2729413" y="19533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22%</a:t>
            </a:r>
            <a:endParaRPr sz="1000">
              <a:solidFill>
                <a:srgbClr val="FFFFFF"/>
              </a:solidFill>
              <a:latin typeface="Roboto Condensed"/>
              <a:ea typeface="Roboto Condensed"/>
              <a:cs typeface="Roboto Condensed"/>
              <a:sym typeface="Roboto Condensed"/>
            </a:endParaRPr>
          </a:p>
        </p:txBody>
      </p:sp>
      <p:sp>
        <p:nvSpPr>
          <p:cNvPr id="225" name="Google Shape;225;p15"/>
          <p:cNvSpPr txBox="1"/>
          <p:nvPr/>
        </p:nvSpPr>
        <p:spPr>
          <a:xfrm>
            <a:off x="3017100" y="249372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22%</a:t>
            </a:r>
            <a:endParaRPr sz="1000">
              <a:solidFill>
                <a:srgbClr val="FFFFFF"/>
              </a:solidFill>
              <a:latin typeface="Roboto Condensed"/>
              <a:ea typeface="Roboto Condensed"/>
              <a:cs typeface="Roboto Condensed"/>
              <a:sym typeface="Roboto Condensed"/>
            </a:endParaRPr>
          </a:p>
        </p:txBody>
      </p:sp>
      <p:sp>
        <p:nvSpPr>
          <p:cNvPr id="226" name="Google Shape;226;p15"/>
          <p:cNvSpPr txBox="1"/>
          <p:nvPr/>
        </p:nvSpPr>
        <p:spPr>
          <a:xfrm>
            <a:off x="1352475" y="2656913"/>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10%</a:t>
            </a:r>
            <a:endParaRPr sz="1000">
              <a:solidFill>
                <a:srgbClr val="FFFFFF"/>
              </a:solidFill>
              <a:latin typeface="Roboto Condensed"/>
              <a:ea typeface="Roboto Condensed"/>
              <a:cs typeface="Roboto Condensed"/>
              <a:sym typeface="Roboto Condensed"/>
            </a:endParaRPr>
          </a:p>
        </p:txBody>
      </p:sp>
      <p:sp>
        <p:nvSpPr>
          <p:cNvPr id="227" name="Google Shape;227;p15"/>
          <p:cNvSpPr txBox="1"/>
          <p:nvPr/>
        </p:nvSpPr>
        <p:spPr>
          <a:xfrm>
            <a:off x="1269500" y="234132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7%</a:t>
            </a:r>
            <a:endParaRPr sz="1000">
              <a:solidFill>
                <a:srgbClr val="FFFFFF"/>
              </a:solidFill>
              <a:latin typeface="Roboto Condensed"/>
              <a:ea typeface="Roboto Condensed"/>
              <a:cs typeface="Roboto Condensed"/>
              <a:sym typeface="Roboto Condensed"/>
            </a:endParaRPr>
          </a:p>
        </p:txBody>
      </p:sp>
      <p:sp>
        <p:nvSpPr>
          <p:cNvPr id="228" name="Google Shape;228;p15"/>
          <p:cNvSpPr txBox="1"/>
          <p:nvPr/>
        </p:nvSpPr>
        <p:spPr>
          <a:xfrm>
            <a:off x="1269500" y="2075088"/>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7%</a:t>
            </a:r>
            <a:endParaRPr sz="1000">
              <a:solidFill>
                <a:srgbClr val="FFFFFF"/>
              </a:solidFill>
              <a:latin typeface="Roboto Condensed"/>
              <a:ea typeface="Roboto Condensed"/>
              <a:cs typeface="Roboto Condensed"/>
              <a:sym typeface="Roboto Condensed"/>
            </a:endParaRPr>
          </a:p>
        </p:txBody>
      </p:sp>
      <p:sp>
        <p:nvSpPr>
          <p:cNvPr id="229" name="Google Shape;229;p15"/>
          <p:cNvSpPr txBox="1"/>
          <p:nvPr/>
        </p:nvSpPr>
        <p:spPr>
          <a:xfrm>
            <a:off x="1533775" y="18483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7%</a:t>
            </a:r>
            <a:endParaRPr sz="1000">
              <a:solidFill>
                <a:srgbClr val="FFFFFF"/>
              </a:solidFill>
              <a:latin typeface="Roboto Condensed"/>
              <a:ea typeface="Roboto Condensed"/>
              <a:cs typeface="Roboto Condensed"/>
              <a:sym typeface="Roboto Condensed"/>
            </a:endParaRPr>
          </a:p>
        </p:txBody>
      </p:sp>
      <p:sp>
        <p:nvSpPr>
          <p:cNvPr id="230" name="Google Shape;230;p15"/>
          <p:cNvSpPr txBox="1"/>
          <p:nvPr/>
        </p:nvSpPr>
        <p:spPr>
          <a:xfrm>
            <a:off x="1821375" y="17721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5%</a:t>
            </a:r>
            <a:endParaRPr sz="1000">
              <a:solidFill>
                <a:srgbClr val="FFFFFF"/>
              </a:solidFill>
              <a:latin typeface="Roboto Condensed"/>
              <a:ea typeface="Roboto Condensed"/>
              <a:cs typeface="Roboto Condensed"/>
              <a:sym typeface="Roboto Condensed"/>
            </a:endParaRPr>
          </a:p>
        </p:txBody>
      </p:sp>
      <p:sp>
        <p:nvSpPr>
          <p:cNvPr id="231" name="Google Shape;231;p15"/>
          <p:cNvSpPr txBox="1"/>
          <p:nvPr/>
        </p:nvSpPr>
        <p:spPr>
          <a:xfrm>
            <a:off x="2131600" y="17247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3%</a:t>
            </a:r>
            <a:endParaRPr sz="1000">
              <a:solidFill>
                <a:srgbClr val="FFFFFF"/>
              </a:solidFill>
              <a:latin typeface="Roboto Condensed"/>
              <a:ea typeface="Roboto Condensed"/>
              <a:cs typeface="Roboto Condensed"/>
              <a:sym typeface="Roboto Condensed"/>
            </a:endParaRPr>
          </a:p>
        </p:txBody>
      </p:sp>
      <p:sp>
        <p:nvSpPr>
          <p:cNvPr id="232" name="Google Shape;232;p15"/>
          <p:cNvSpPr txBox="1"/>
          <p:nvPr/>
        </p:nvSpPr>
        <p:spPr>
          <a:xfrm>
            <a:off x="3987725" y="940600"/>
            <a:ext cx="4421400" cy="38754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dirty="0" smtClean="0">
                <a:solidFill>
                  <a:schemeClr val="dk1"/>
                </a:solidFill>
                <a:latin typeface="Roboto Condensed"/>
                <a:ea typeface="Roboto Condensed"/>
                <a:cs typeface="Roboto Condensed"/>
                <a:sym typeface="Roboto Condensed"/>
              </a:rPr>
              <a:t>Trabajo </a:t>
            </a:r>
            <a:r>
              <a:rPr lang="en" dirty="0">
                <a:solidFill>
                  <a:schemeClr val="dk1"/>
                </a:solidFill>
                <a:latin typeface="Roboto Condensed"/>
                <a:ea typeface="Roboto Condensed"/>
                <a:cs typeface="Roboto Condensed"/>
                <a:sym typeface="Roboto Condensed"/>
              </a:rPr>
              <a:t>conjunto de la comunidad eclesial en la Pastoral Familiar</a:t>
            </a:r>
            <a:r>
              <a:rPr lang="en" dirty="0" smtClean="0">
                <a:solidFill>
                  <a:schemeClr val="dk1"/>
                </a:solidFill>
                <a:latin typeface="Roboto Condensed"/>
                <a:ea typeface="Roboto Condensed"/>
                <a:cs typeface="Roboto Condensed"/>
                <a:sym typeface="Roboto Condensed"/>
              </a:rPr>
              <a:t>.</a:t>
            </a:r>
            <a:endParaRPr dirty="0" smtClean="0">
              <a:solidFill>
                <a:schemeClr val="dk1"/>
              </a:solidFill>
              <a:latin typeface="Roboto Condensed"/>
              <a:ea typeface="Roboto Condensed"/>
              <a:cs typeface="Roboto Condensed"/>
              <a:sym typeface="Roboto Condensed"/>
            </a:endParaRPr>
          </a:p>
          <a:p>
            <a:pPr marL="0" lvl="0" indent="0" algn="l" rtl="0">
              <a:lnSpc>
                <a:spcPct val="150000"/>
              </a:lnSpc>
              <a:spcBef>
                <a:spcPts val="0"/>
              </a:spcBef>
              <a:spcAft>
                <a:spcPts val="0"/>
              </a:spcAft>
              <a:buNone/>
            </a:pPr>
            <a:r>
              <a:rPr lang="en" dirty="0" smtClean="0">
                <a:solidFill>
                  <a:schemeClr val="dk1"/>
                </a:solidFill>
                <a:latin typeface="Roboto Condensed"/>
                <a:ea typeface="Roboto Condensed"/>
                <a:cs typeface="Roboto Condensed"/>
                <a:sym typeface="Roboto Condensed"/>
              </a:rPr>
              <a:t>Participación de las diversas realidades de la comunidad eclesial en la Pastoral Familiar.</a:t>
            </a:r>
            <a:endParaRPr dirty="0" smtClean="0">
              <a:solidFill>
                <a:schemeClr val="dk1"/>
              </a:solidFill>
              <a:latin typeface="Roboto Condensed"/>
              <a:ea typeface="Roboto Condensed"/>
              <a:cs typeface="Roboto Condensed"/>
              <a:sym typeface="Roboto Condensed"/>
            </a:endParaRPr>
          </a:p>
          <a:p>
            <a:pPr marL="0" lvl="0" indent="0" algn="l" rtl="0">
              <a:lnSpc>
                <a:spcPct val="150000"/>
              </a:lnSpc>
              <a:spcBef>
                <a:spcPts val="0"/>
              </a:spcBef>
              <a:spcAft>
                <a:spcPts val="0"/>
              </a:spcAft>
              <a:buNone/>
            </a:pPr>
            <a:r>
              <a:rPr lang="en" dirty="0" smtClean="0">
                <a:solidFill>
                  <a:schemeClr val="dk1"/>
                </a:solidFill>
                <a:latin typeface="Roboto Condensed"/>
                <a:ea typeface="Roboto Condensed"/>
                <a:cs typeface="Roboto Condensed"/>
                <a:sym typeface="Roboto Condensed"/>
              </a:rPr>
              <a:t>Comunicación </a:t>
            </a:r>
            <a:r>
              <a:rPr lang="en" dirty="0">
                <a:solidFill>
                  <a:schemeClr val="dk1"/>
                </a:solidFill>
                <a:latin typeface="Roboto Condensed"/>
                <a:ea typeface="Roboto Condensed"/>
                <a:cs typeface="Roboto Condensed"/>
                <a:sym typeface="Roboto Condensed"/>
              </a:rPr>
              <a:t>de los planes y materiales de la Pastoral Familiar.</a:t>
            </a:r>
            <a:endParaRPr dirty="0">
              <a:solidFill>
                <a:schemeClr val="dk1"/>
              </a:solidFill>
              <a:latin typeface="Roboto Condensed"/>
              <a:ea typeface="Roboto Condensed"/>
              <a:cs typeface="Roboto Condensed"/>
              <a:sym typeface="Roboto Condensed"/>
            </a:endParaRPr>
          </a:p>
          <a:p>
            <a:pPr marL="0" lvl="0" indent="0" algn="l" rtl="0">
              <a:lnSpc>
                <a:spcPct val="150000"/>
              </a:lnSpc>
              <a:spcBef>
                <a:spcPts val="0"/>
              </a:spcBef>
              <a:spcAft>
                <a:spcPts val="0"/>
              </a:spcAft>
              <a:buNone/>
            </a:pPr>
            <a:r>
              <a:rPr lang="en" dirty="0" smtClean="0">
                <a:solidFill>
                  <a:schemeClr val="dk1"/>
                </a:solidFill>
                <a:latin typeface="Roboto Condensed"/>
                <a:ea typeface="Roboto Condensed"/>
                <a:cs typeface="Roboto Condensed"/>
                <a:sym typeface="Roboto Condensed"/>
              </a:rPr>
              <a:t>Continuidad </a:t>
            </a:r>
            <a:r>
              <a:rPr lang="en" dirty="0">
                <a:solidFill>
                  <a:schemeClr val="dk1"/>
                </a:solidFill>
                <a:latin typeface="Roboto Condensed"/>
                <a:ea typeface="Roboto Condensed"/>
                <a:cs typeface="Roboto Condensed"/>
                <a:sym typeface="Roboto Condensed"/>
              </a:rPr>
              <a:t>y evaluación de los planes de trabajo de la Pastoral Familiar</a:t>
            </a:r>
            <a:r>
              <a:rPr lang="en" dirty="0" smtClean="0">
                <a:solidFill>
                  <a:schemeClr val="dk1"/>
                </a:solidFill>
                <a:latin typeface="Roboto Condensed"/>
                <a:ea typeface="Roboto Condensed"/>
                <a:cs typeface="Roboto Condensed"/>
                <a:sym typeface="Roboto Condensed"/>
              </a:rPr>
              <a:t>.</a:t>
            </a:r>
            <a:endParaRPr dirty="0" smtClean="0">
              <a:solidFill>
                <a:schemeClr val="dk1"/>
              </a:solidFill>
              <a:latin typeface="Roboto Condensed"/>
              <a:ea typeface="Roboto Condensed"/>
              <a:cs typeface="Roboto Condensed"/>
              <a:sym typeface="Roboto Condensed"/>
            </a:endParaRPr>
          </a:p>
          <a:p>
            <a:pPr marL="0" lvl="0" indent="0" algn="l" rtl="0">
              <a:lnSpc>
                <a:spcPct val="150000"/>
              </a:lnSpc>
              <a:spcBef>
                <a:spcPts val="0"/>
              </a:spcBef>
              <a:spcAft>
                <a:spcPts val="0"/>
              </a:spcAft>
              <a:buNone/>
            </a:pPr>
            <a:r>
              <a:rPr lang="en" dirty="0" smtClean="0">
                <a:solidFill>
                  <a:schemeClr val="dk1"/>
                </a:solidFill>
                <a:latin typeface="Roboto Condensed"/>
                <a:ea typeface="Roboto Condensed"/>
                <a:cs typeface="Roboto Condensed"/>
                <a:sym typeface="Roboto Condensed"/>
              </a:rPr>
              <a:t>Escucha de la realidad para la evangelización de la </a:t>
            </a:r>
            <a:r>
              <a:rPr lang="en" dirty="0">
                <a:solidFill>
                  <a:schemeClr val="dk1"/>
                </a:solidFill>
                <a:latin typeface="Roboto Condensed"/>
                <a:ea typeface="Roboto Condensed"/>
                <a:cs typeface="Roboto Condensed"/>
                <a:sym typeface="Roboto Condensed"/>
              </a:rPr>
              <a:t>F</a:t>
            </a:r>
            <a:r>
              <a:rPr lang="en" dirty="0" smtClean="0">
                <a:solidFill>
                  <a:schemeClr val="dk1"/>
                </a:solidFill>
                <a:latin typeface="Roboto Condensed"/>
                <a:ea typeface="Roboto Condensed"/>
                <a:cs typeface="Roboto Condensed"/>
                <a:sym typeface="Roboto Condensed"/>
              </a:rPr>
              <a:t>amilia.</a:t>
            </a:r>
            <a:endParaRPr dirty="0">
              <a:solidFill>
                <a:schemeClr val="dk1"/>
              </a:solidFill>
              <a:latin typeface="Roboto Condensed"/>
              <a:ea typeface="Roboto Condensed"/>
              <a:cs typeface="Roboto Condensed"/>
              <a:sym typeface="Roboto Condensed"/>
            </a:endParaRPr>
          </a:p>
        </p:txBody>
      </p:sp>
      <p:pic>
        <p:nvPicPr>
          <p:cNvPr id="233" name="Google Shape;233;p15"/>
          <p:cNvPicPr preferRelativeResize="0"/>
          <p:nvPr/>
        </p:nvPicPr>
        <p:blipFill>
          <a:blip r:embed="rId3">
            <a:alphaModFix/>
          </a:blip>
          <a:stretch>
            <a:fillRect/>
          </a:stretch>
        </p:blipFill>
        <p:spPr>
          <a:xfrm>
            <a:off x="512738" y="1139150"/>
            <a:ext cx="3009974" cy="3351150"/>
          </a:xfrm>
          <a:prstGeom prst="rect">
            <a:avLst/>
          </a:prstGeom>
          <a:noFill/>
          <a:ln>
            <a:noFill/>
          </a:ln>
        </p:spPr>
      </p:pic>
      <p:sp>
        <p:nvSpPr>
          <p:cNvPr id="2" name="Rectángulo 1"/>
          <p:cNvSpPr/>
          <p:nvPr/>
        </p:nvSpPr>
        <p:spPr>
          <a:xfrm>
            <a:off x="3845683" y="1406294"/>
            <a:ext cx="177553" cy="13316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Rectángulo 14"/>
          <p:cNvSpPr/>
          <p:nvPr/>
        </p:nvSpPr>
        <p:spPr>
          <a:xfrm>
            <a:off x="3845684" y="2030698"/>
            <a:ext cx="177553" cy="133165"/>
          </a:xfrm>
          <a:prstGeom prst="rect">
            <a:avLst/>
          </a:prstGeom>
          <a:solidFill>
            <a:srgbClr val="00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Rectángulo 15"/>
          <p:cNvSpPr/>
          <p:nvPr/>
        </p:nvSpPr>
        <p:spPr>
          <a:xfrm>
            <a:off x="3845686" y="2678496"/>
            <a:ext cx="177553" cy="133165"/>
          </a:xfrm>
          <a:prstGeom prst="rect">
            <a:avLst/>
          </a:prstGeom>
          <a:solidFill>
            <a:srgbClr val="33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7" name="Rectángulo 16"/>
          <p:cNvSpPr/>
          <p:nvPr/>
        </p:nvSpPr>
        <p:spPr>
          <a:xfrm>
            <a:off x="3849609" y="3337107"/>
            <a:ext cx="177553" cy="13316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Rectángulo 17"/>
          <p:cNvSpPr/>
          <p:nvPr/>
        </p:nvSpPr>
        <p:spPr>
          <a:xfrm>
            <a:off x="3836806" y="3940515"/>
            <a:ext cx="177553" cy="133165"/>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animEffect transition="in" filter="fade">
                                      <p:cBhvr>
                                        <p:cTn id="7" dur="1000"/>
                                        <p:tgtEl>
                                          <p:spTgt spid="2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2">
                                            <p:txEl>
                                              <p:pRg st="1" end="1"/>
                                            </p:txEl>
                                          </p:spTgt>
                                        </p:tgtEl>
                                        <p:attrNameLst>
                                          <p:attrName>style.visibility</p:attrName>
                                        </p:attrNameLst>
                                      </p:cBhvr>
                                      <p:to>
                                        <p:strVal val="visible"/>
                                      </p:to>
                                    </p:set>
                                    <p:animEffect transition="in" filter="fade">
                                      <p:cBhvr>
                                        <p:cTn id="12" dur="1000"/>
                                        <p:tgtEl>
                                          <p:spTgt spid="2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2">
                                            <p:txEl>
                                              <p:pRg st="2" end="2"/>
                                            </p:txEl>
                                          </p:spTgt>
                                        </p:tgtEl>
                                        <p:attrNameLst>
                                          <p:attrName>style.visibility</p:attrName>
                                        </p:attrNameLst>
                                      </p:cBhvr>
                                      <p:to>
                                        <p:strVal val="visible"/>
                                      </p:to>
                                    </p:set>
                                    <p:animEffect transition="in" filter="fade">
                                      <p:cBhvr>
                                        <p:cTn id="17" dur="1000"/>
                                        <p:tgtEl>
                                          <p:spTgt spid="2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2">
                                            <p:txEl>
                                              <p:pRg st="3" end="3"/>
                                            </p:txEl>
                                          </p:spTgt>
                                        </p:tgtEl>
                                        <p:attrNameLst>
                                          <p:attrName>style.visibility</p:attrName>
                                        </p:attrNameLst>
                                      </p:cBhvr>
                                      <p:to>
                                        <p:strVal val="visible"/>
                                      </p:to>
                                    </p:set>
                                    <p:animEffect transition="in" filter="fade">
                                      <p:cBhvr>
                                        <p:cTn id="22" dur="1000"/>
                                        <p:tgtEl>
                                          <p:spTgt spid="23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2">
                                            <p:txEl>
                                              <p:pRg st="4" end="4"/>
                                            </p:txEl>
                                          </p:spTgt>
                                        </p:tgtEl>
                                        <p:attrNameLst>
                                          <p:attrName>style.visibility</p:attrName>
                                        </p:attrNameLst>
                                      </p:cBhvr>
                                      <p:to>
                                        <p:strVal val="visible"/>
                                      </p:to>
                                    </p:set>
                                    <p:animEffect transition="in" filter="fade">
                                      <p:cBhvr>
                                        <p:cTn id="27" dur="1000"/>
                                        <p:tgtEl>
                                          <p:spTgt spid="2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6"/>
          <p:cNvSpPr txBox="1">
            <a:spLocks noGrp="1"/>
          </p:cNvSpPr>
          <p:nvPr>
            <p:ph type="ctrTitle" idx="4294967295"/>
          </p:nvPr>
        </p:nvSpPr>
        <p:spPr>
          <a:xfrm>
            <a:off x="1926475" y="331000"/>
            <a:ext cx="7638300" cy="4926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endParaRPr sz="1800" b="0" dirty="0">
              <a:solidFill>
                <a:srgbClr val="FF9900"/>
              </a:solidFill>
            </a:endParaRPr>
          </a:p>
          <a:p>
            <a:pPr marL="0" lvl="0" indent="0" algn="l" rtl="0">
              <a:lnSpc>
                <a:spcPct val="115000"/>
              </a:lnSpc>
              <a:spcBef>
                <a:spcPts val="1000"/>
              </a:spcBef>
              <a:spcAft>
                <a:spcPts val="0"/>
              </a:spcAft>
              <a:buNone/>
            </a:pPr>
            <a:endParaRPr sz="1800" b="0" dirty="0">
              <a:solidFill>
                <a:srgbClr val="FF9900"/>
              </a:solidFill>
            </a:endParaRPr>
          </a:p>
          <a:p>
            <a:pPr marL="0" lvl="0" indent="0" algn="ctr" rtl="0">
              <a:lnSpc>
                <a:spcPct val="115000"/>
              </a:lnSpc>
              <a:spcBef>
                <a:spcPts val="0"/>
              </a:spcBef>
              <a:spcAft>
                <a:spcPts val="0"/>
              </a:spcAft>
              <a:buNone/>
            </a:pPr>
            <a:r>
              <a:rPr lang="en" sz="1800" b="0" dirty="0">
                <a:solidFill>
                  <a:srgbClr val="FF9900"/>
                </a:solidFill>
              </a:rPr>
              <a:t>LINEAS DE ACCIÓN SUGERIDAS PARA LA MISIÓN FAMILIA</a:t>
            </a:r>
            <a:endParaRPr sz="1800" b="0" dirty="0">
              <a:solidFill>
                <a:srgbClr val="FF9900"/>
              </a:solidFill>
            </a:endParaRPr>
          </a:p>
          <a:p>
            <a:pPr marL="0" lvl="0" indent="0" algn="ctr" rtl="0">
              <a:lnSpc>
                <a:spcPct val="115000"/>
              </a:lnSpc>
              <a:spcBef>
                <a:spcPts val="0"/>
              </a:spcBef>
              <a:spcAft>
                <a:spcPts val="0"/>
              </a:spcAft>
              <a:buNone/>
            </a:pPr>
            <a:endParaRPr sz="2400" b="0" dirty="0">
              <a:solidFill>
                <a:srgbClr val="FF9900"/>
              </a:solidFill>
            </a:endParaRPr>
          </a:p>
          <a:p>
            <a:pPr marL="0" lvl="0" indent="0" algn="ctr" rtl="0">
              <a:lnSpc>
                <a:spcPct val="80000"/>
              </a:lnSpc>
              <a:spcBef>
                <a:spcPts val="1000"/>
              </a:spcBef>
              <a:spcAft>
                <a:spcPts val="0"/>
              </a:spcAft>
              <a:buNone/>
            </a:pPr>
            <a:endParaRPr sz="1800" dirty="0">
              <a:solidFill>
                <a:srgbClr val="FF9900"/>
              </a:solidFill>
            </a:endParaRPr>
          </a:p>
        </p:txBody>
      </p:sp>
      <p:sp>
        <p:nvSpPr>
          <p:cNvPr id="239" name="Google Shape;239;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240" name="Google Shape;240;p16"/>
          <p:cNvSpPr txBox="1"/>
          <p:nvPr/>
        </p:nvSpPr>
        <p:spPr>
          <a:xfrm>
            <a:off x="2729413" y="19533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22%</a:t>
            </a:r>
            <a:endParaRPr sz="1000">
              <a:solidFill>
                <a:srgbClr val="FFFFFF"/>
              </a:solidFill>
              <a:latin typeface="Roboto Condensed"/>
              <a:ea typeface="Roboto Condensed"/>
              <a:cs typeface="Roboto Condensed"/>
              <a:sym typeface="Roboto Condensed"/>
            </a:endParaRPr>
          </a:p>
        </p:txBody>
      </p:sp>
      <p:sp>
        <p:nvSpPr>
          <p:cNvPr id="241" name="Google Shape;241;p16"/>
          <p:cNvSpPr txBox="1"/>
          <p:nvPr/>
        </p:nvSpPr>
        <p:spPr>
          <a:xfrm>
            <a:off x="3017100" y="249372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22%</a:t>
            </a:r>
            <a:endParaRPr sz="1000">
              <a:solidFill>
                <a:srgbClr val="FFFFFF"/>
              </a:solidFill>
              <a:latin typeface="Roboto Condensed"/>
              <a:ea typeface="Roboto Condensed"/>
              <a:cs typeface="Roboto Condensed"/>
              <a:sym typeface="Roboto Condensed"/>
            </a:endParaRPr>
          </a:p>
        </p:txBody>
      </p:sp>
      <p:sp>
        <p:nvSpPr>
          <p:cNvPr id="242" name="Google Shape;242;p16"/>
          <p:cNvSpPr txBox="1"/>
          <p:nvPr/>
        </p:nvSpPr>
        <p:spPr>
          <a:xfrm>
            <a:off x="2143300" y="2766750"/>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15%</a:t>
            </a:r>
            <a:endParaRPr sz="1000">
              <a:solidFill>
                <a:srgbClr val="FFFFFF"/>
              </a:solidFill>
              <a:latin typeface="Roboto Condensed"/>
              <a:ea typeface="Roboto Condensed"/>
              <a:cs typeface="Roboto Condensed"/>
              <a:sym typeface="Roboto Condensed"/>
            </a:endParaRPr>
          </a:p>
        </p:txBody>
      </p:sp>
      <p:sp>
        <p:nvSpPr>
          <p:cNvPr id="243" name="Google Shape;243;p16"/>
          <p:cNvSpPr txBox="1"/>
          <p:nvPr/>
        </p:nvSpPr>
        <p:spPr>
          <a:xfrm>
            <a:off x="1352475" y="2656913"/>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10%</a:t>
            </a:r>
            <a:endParaRPr sz="1000">
              <a:solidFill>
                <a:srgbClr val="FFFFFF"/>
              </a:solidFill>
              <a:latin typeface="Roboto Condensed"/>
              <a:ea typeface="Roboto Condensed"/>
              <a:cs typeface="Roboto Condensed"/>
              <a:sym typeface="Roboto Condensed"/>
            </a:endParaRPr>
          </a:p>
        </p:txBody>
      </p:sp>
      <p:sp>
        <p:nvSpPr>
          <p:cNvPr id="244" name="Google Shape;244;p16"/>
          <p:cNvSpPr txBox="1"/>
          <p:nvPr/>
        </p:nvSpPr>
        <p:spPr>
          <a:xfrm>
            <a:off x="1269500" y="234132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7%</a:t>
            </a:r>
            <a:endParaRPr sz="1000">
              <a:solidFill>
                <a:srgbClr val="FFFFFF"/>
              </a:solidFill>
              <a:latin typeface="Roboto Condensed"/>
              <a:ea typeface="Roboto Condensed"/>
              <a:cs typeface="Roboto Condensed"/>
              <a:sym typeface="Roboto Condensed"/>
            </a:endParaRPr>
          </a:p>
        </p:txBody>
      </p:sp>
      <p:sp>
        <p:nvSpPr>
          <p:cNvPr id="245" name="Google Shape;245;p16"/>
          <p:cNvSpPr txBox="1"/>
          <p:nvPr/>
        </p:nvSpPr>
        <p:spPr>
          <a:xfrm>
            <a:off x="1269500" y="2075088"/>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7%</a:t>
            </a:r>
            <a:endParaRPr sz="1000">
              <a:solidFill>
                <a:srgbClr val="FFFFFF"/>
              </a:solidFill>
              <a:latin typeface="Roboto Condensed"/>
              <a:ea typeface="Roboto Condensed"/>
              <a:cs typeface="Roboto Condensed"/>
              <a:sym typeface="Roboto Condensed"/>
            </a:endParaRPr>
          </a:p>
        </p:txBody>
      </p:sp>
      <p:sp>
        <p:nvSpPr>
          <p:cNvPr id="246" name="Google Shape;246;p16"/>
          <p:cNvSpPr txBox="1"/>
          <p:nvPr/>
        </p:nvSpPr>
        <p:spPr>
          <a:xfrm>
            <a:off x="1533775" y="18483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7%</a:t>
            </a:r>
            <a:endParaRPr sz="1000">
              <a:solidFill>
                <a:srgbClr val="FFFFFF"/>
              </a:solidFill>
              <a:latin typeface="Roboto Condensed"/>
              <a:ea typeface="Roboto Condensed"/>
              <a:cs typeface="Roboto Condensed"/>
              <a:sym typeface="Roboto Condensed"/>
            </a:endParaRPr>
          </a:p>
        </p:txBody>
      </p:sp>
      <p:sp>
        <p:nvSpPr>
          <p:cNvPr id="247" name="Google Shape;247;p16"/>
          <p:cNvSpPr txBox="1"/>
          <p:nvPr/>
        </p:nvSpPr>
        <p:spPr>
          <a:xfrm>
            <a:off x="1821375" y="17721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5%</a:t>
            </a:r>
            <a:endParaRPr sz="1000">
              <a:solidFill>
                <a:srgbClr val="FFFFFF"/>
              </a:solidFill>
              <a:latin typeface="Roboto Condensed"/>
              <a:ea typeface="Roboto Condensed"/>
              <a:cs typeface="Roboto Condensed"/>
              <a:sym typeface="Roboto Condensed"/>
            </a:endParaRPr>
          </a:p>
        </p:txBody>
      </p:sp>
      <p:sp>
        <p:nvSpPr>
          <p:cNvPr id="248" name="Google Shape;248;p16"/>
          <p:cNvSpPr txBox="1"/>
          <p:nvPr/>
        </p:nvSpPr>
        <p:spPr>
          <a:xfrm>
            <a:off x="2131600" y="1724775"/>
            <a:ext cx="392700" cy="3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Condensed"/>
                <a:ea typeface="Roboto Condensed"/>
                <a:cs typeface="Roboto Condensed"/>
                <a:sym typeface="Roboto Condensed"/>
              </a:rPr>
              <a:t>3%</a:t>
            </a:r>
            <a:endParaRPr sz="1000">
              <a:solidFill>
                <a:srgbClr val="FFFFFF"/>
              </a:solidFill>
              <a:latin typeface="Roboto Condensed"/>
              <a:ea typeface="Roboto Condensed"/>
              <a:cs typeface="Roboto Condensed"/>
              <a:sym typeface="Roboto Condensed"/>
            </a:endParaRPr>
          </a:p>
        </p:txBody>
      </p:sp>
      <p:sp>
        <p:nvSpPr>
          <p:cNvPr id="249" name="Google Shape;249;p16"/>
          <p:cNvSpPr txBox="1"/>
          <p:nvPr/>
        </p:nvSpPr>
        <p:spPr>
          <a:xfrm>
            <a:off x="3940307" y="1000499"/>
            <a:ext cx="4874650" cy="3069476"/>
          </a:xfrm>
          <a:prstGeom prst="rect">
            <a:avLst/>
          </a:prstGeom>
          <a:noFill/>
          <a:ln>
            <a:noFill/>
          </a:ln>
        </p:spPr>
        <p:txBody>
          <a:bodyPr spcFirstLastPara="1" wrap="square" lIns="91425" tIns="91425" rIns="91425" bIns="91425" anchor="ctr" anchorCtr="0">
            <a:noAutofit/>
          </a:bodyPr>
          <a:lstStyle/>
          <a:p>
            <a:pPr marL="285750" lvl="0" indent="-285750" algn="l" rtl="0">
              <a:lnSpc>
                <a:spcPct val="150000"/>
              </a:lnSpc>
              <a:spcBef>
                <a:spcPts val="0"/>
              </a:spcBef>
              <a:spcAft>
                <a:spcPts val="0"/>
              </a:spcAft>
              <a:buFont typeface="Arial" panose="020B0604020202020204" pitchFamily="34" charset="0"/>
              <a:buChar char="•"/>
            </a:pPr>
            <a:r>
              <a:rPr lang="en" dirty="0" smtClean="0">
                <a:solidFill>
                  <a:schemeClr val="dk1"/>
                </a:solidFill>
                <a:latin typeface="Roboto Condensed"/>
                <a:ea typeface="Roboto Condensed"/>
                <a:cs typeface="Roboto Condensed"/>
                <a:sym typeface="Roboto Condensed"/>
              </a:rPr>
              <a:t>Establecer </a:t>
            </a:r>
            <a:r>
              <a:rPr lang="en" dirty="0">
                <a:solidFill>
                  <a:schemeClr val="dk1"/>
                </a:solidFill>
                <a:latin typeface="Roboto Condensed"/>
                <a:ea typeface="Roboto Condensed"/>
                <a:cs typeface="Roboto Condensed"/>
                <a:sym typeface="Roboto Condensed"/>
              </a:rPr>
              <a:t>programas y proyectos de Pastoral Familiar unidos a las acciones de la Misión Familia con evaluación de los mismos</a:t>
            </a:r>
            <a:r>
              <a:rPr lang="en" dirty="0" smtClean="0">
                <a:solidFill>
                  <a:schemeClr val="dk1"/>
                </a:solidFill>
                <a:latin typeface="Roboto Condensed"/>
                <a:ea typeface="Roboto Condensed"/>
                <a:cs typeface="Roboto Condensed"/>
                <a:sym typeface="Roboto Condensed"/>
              </a:rPr>
              <a:t>.</a:t>
            </a:r>
            <a:endParaRPr lang="en" dirty="0">
              <a:solidFill>
                <a:schemeClr val="dk1"/>
              </a:solidFill>
              <a:latin typeface="Roboto Condensed"/>
              <a:ea typeface="Roboto Condensed"/>
              <a:cs typeface="Roboto Condensed"/>
              <a:sym typeface="Roboto Condensed"/>
            </a:endParaRPr>
          </a:p>
          <a:p>
            <a:pPr marL="285750" lvl="0" indent="-285750" algn="l" rtl="0">
              <a:lnSpc>
                <a:spcPct val="150000"/>
              </a:lnSpc>
              <a:spcBef>
                <a:spcPts val="0"/>
              </a:spcBef>
              <a:spcAft>
                <a:spcPts val="0"/>
              </a:spcAft>
              <a:buFont typeface="Arial" panose="020B0604020202020204" pitchFamily="34" charset="0"/>
              <a:buChar char="•"/>
            </a:pPr>
            <a:r>
              <a:rPr lang="en" dirty="0" smtClean="0">
                <a:solidFill>
                  <a:schemeClr val="dk1"/>
                </a:solidFill>
                <a:latin typeface="Roboto Condensed"/>
                <a:ea typeface="Roboto Condensed"/>
                <a:cs typeface="Roboto Condensed"/>
                <a:sym typeface="Roboto Condensed"/>
              </a:rPr>
              <a:t> </a:t>
            </a:r>
            <a:r>
              <a:rPr lang="en" dirty="0">
                <a:solidFill>
                  <a:schemeClr val="dk1"/>
                </a:solidFill>
                <a:latin typeface="Roboto Condensed"/>
                <a:ea typeface="Roboto Condensed"/>
                <a:cs typeface="Roboto Condensed"/>
                <a:sym typeface="Roboto Condensed"/>
              </a:rPr>
              <a:t>Formar agentes de Pastoral Familiar, de modo particular agentes que acompañen la evangelización de la familia.</a:t>
            </a:r>
            <a:endParaRPr dirty="0">
              <a:solidFill>
                <a:schemeClr val="dk1"/>
              </a:solidFill>
              <a:latin typeface="Roboto Condensed"/>
              <a:ea typeface="Roboto Condensed"/>
              <a:cs typeface="Roboto Condensed"/>
              <a:sym typeface="Roboto Condensed"/>
            </a:endParaRPr>
          </a:p>
          <a:p>
            <a:pPr marL="285750" lvl="0" indent="-285750" algn="l" rtl="0">
              <a:lnSpc>
                <a:spcPct val="150000"/>
              </a:lnSpc>
              <a:spcBef>
                <a:spcPts val="0"/>
              </a:spcBef>
              <a:spcAft>
                <a:spcPts val="0"/>
              </a:spcAft>
              <a:buFont typeface="Arial" panose="020B0604020202020204" pitchFamily="34" charset="0"/>
              <a:buChar char="•"/>
            </a:pPr>
            <a:r>
              <a:rPr lang="en" dirty="0" smtClean="0">
                <a:solidFill>
                  <a:schemeClr val="dk1"/>
                </a:solidFill>
                <a:latin typeface="Roboto Condensed"/>
                <a:ea typeface="Roboto Condensed"/>
                <a:cs typeface="Roboto Condensed"/>
                <a:sym typeface="Roboto Condensed"/>
              </a:rPr>
              <a:t>Formar </a:t>
            </a:r>
            <a:r>
              <a:rPr lang="en" dirty="0">
                <a:solidFill>
                  <a:schemeClr val="dk1"/>
                </a:solidFill>
                <a:latin typeface="Roboto Condensed"/>
                <a:ea typeface="Roboto Condensed"/>
                <a:cs typeface="Roboto Condensed"/>
                <a:sym typeface="Roboto Condensed"/>
              </a:rPr>
              <a:t>equipos eclesiales de trabajo de Pastoral Familiar.</a:t>
            </a:r>
            <a:endParaRPr dirty="0">
              <a:solidFill>
                <a:schemeClr val="dk1"/>
              </a:solidFill>
              <a:latin typeface="Roboto Condensed"/>
              <a:ea typeface="Roboto Condensed"/>
              <a:cs typeface="Roboto Condensed"/>
              <a:sym typeface="Roboto Condensed"/>
            </a:endParaRPr>
          </a:p>
          <a:p>
            <a:pPr marL="285750" lvl="0" indent="-285750" algn="l" rtl="0">
              <a:lnSpc>
                <a:spcPct val="150000"/>
              </a:lnSpc>
              <a:spcBef>
                <a:spcPts val="0"/>
              </a:spcBef>
              <a:spcAft>
                <a:spcPts val="0"/>
              </a:spcAft>
              <a:buFont typeface="Arial" panose="020B0604020202020204" pitchFamily="34" charset="0"/>
              <a:buChar char="•"/>
            </a:pPr>
            <a:r>
              <a:rPr lang="en" dirty="0" smtClean="0">
                <a:solidFill>
                  <a:schemeClr val="dk1"/>
                </a:solidFill>
                <a:latin typeface="Roboto Condensed"/>
                <a:ea typeface="Roboto Condensed"/>
                <a:cs typeface="Roboto Condensed"/>
                <a:sym typeface="Roboto Condensed"/>
              </a:rPr>
              <a:t> </a:t>
            </a:r>
            <a:r>
              <a:rPr lang="en" dirty="0">
                <a:solidFill>
                  <a:schemeClr val="dk1"/>
                </a:solidFill>
                <a:latin typeface="Roboto Condensed"/>
                <a:ea typeface="Roboto Condensed"/>
                <a:cs typeface="Roboto Condensed"/>
                <a:sym typeface="Roboto Condensed"/>
              </a:rPr>
              <a:t>Establecer una adecuada comunicación de planes y materiales de Pastoral Familiar.</a:t>
            </a:r>
            <a:endParaRPr dirty="0">
              <a:solidFill>
                <a:schemeClr val="dk1"/>
              </a:solidFill>
              <a:latin typeface="Roboto Condensed"/>
              <a:ea typeface="Roboto Condensed"/>
              <a:cs typeface="Roboto Condensed"/>
              <a:sym typeface="Roboto Condensed"/>
            </a:endParaRPr>
          </a:p>
          <a:p>
            <a:pPr marL="285750" lvl="0" indent="-285750" algn="l" rtl="0">
              <a:lnSpc>
                <a:spcPct val="150000"/>
              </a:lnSpc>
              <a:spcBef>
                <a:spcPts val="0"/>
              </a:spcBef>
              <a:spcAft>
                <a:spcPts val="0"/>
              </a:spcAft>
              <a:buFont typeface="Arial" panose="020B0604020202020204" pitchFamily="34" charset="0"/>
              <a:buChar char="•"/>
            </a:pPr>
            <a:r>
              <a:rPr lang="en" dirty="0" smtClean="0">
                <a:solidFill>
                  <a:schemeClr val="dk1"/>
                </a:solidFill>
                <a:latin typeface="Roboto Condensed"/>
                <a:ea typeface="Roboto Condensed"/>
                <a:cs typeface="Roboto Condensed"/>
                <a:sym typeface="Roboto Condensed"/>
              </a:rPr>
              <a:t>Establecer </a:t>
            </a:r>
            <a:r>
              <a:rPr lang="en" dirty="0">
                <a:solidFill>
                  <a:schemeClr val="dk1"/>
                </a:solidFill>
                <a:latin typeface="Roboto Condensed"/>
                <a:ea typeface="Roboto Condensed"/>
                <a:cs typeface="Roboto Condensed"/>
                <a:sym typeface="Roboto Condensed"/>
              </a:rPr>
              <a:t>proyectos de formación en temas de familia.</a:t>
            </a:r>
            <a:endParaRPr dirty="0">
              <a:solidFill>
                <a:schemeClr val="dk1"/>
              </a:solidFill>
              <a:latin typeface="Roboto Condensed"/>
              <a:ea typeface="Roboto Condensed"/>
              <a:cs typeface="Roboto Condensed"/>
              <a:sym typeface="Roboto Condensed"/>
            </a:endParaRPr>
          </a:p>
        </p:txBody>
      </p:sp>
      <p:pic>
        <p:nvPicPr>
          <p:cNvPr id="250" name="Google Shape;250;p16"/>
          <p:cNvPicPr preferRelativeResize="0"/>
          <p:nvPr/>
        </p:nvPicPr>
        <p:blipFill>
          <a:blip r:embed="rId3">
            <a:alphaModFix/>
          </a:blip>
          <a:stretch>
            <a:fillRect/>
          </a:stretch>
        </p:blipFill>
        <p:spPr>
          <a:xfrm>
            <a:off x="220962" y="1390124"/>
            <a:ext cx="3323850" cy="2679851"/>
          </a:xfrm>
          <a:prstGeom prst="rect">
            <a:avLst/>
          </a:prstGeom>
          <a:noFill/>
          <a:ln>
            <a:noFill/>
          </a:ln>
        </p:spPr>
      </p:pic>
      <p:sp>
        <p:nvSpPr>
          <p:cNvPr id="2" name="Rectángulo 1"/>
          <p:cNvSpPr/>
          <p:nvPr/>
        </p:nvSpPr>
        <p:spPr>
          <a:xfrm>
            <a:off x="4010676" y="898634"/>
            <a:ext cx="150920" cy="15664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Rectángulo 15"/>
          <p:cNvSpPr/>
          <p:nvPr/>
        </p:nvSpPr>
        <p:spPr>
          <a:xfrm>
            <a:off x="4008268" y="1843885"/>
            <a:ext cx="150920" cy="15664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7" name="Rectángulo 16"/>
          <p:cNvSpPr/>
          <p:nvPr/>
        </p:nvSpPr>
        <p:spPr>
          <a:xfrm>
            <a:off x="4002899" y="2823555"/>
            <a:ext cx="150920" cy="15664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Rectángulo 17"/>
          <p:cNvSpPr/>
          <p:nvPr/>
        </p:nvSpPr>
        <p:spPr>
          <a:xfrm>
            <a:off x="4002899" y="3453157"/>
            <a:ext cx="150920" cy="15664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Rectángulo 18"/>
          <p:cNvSpPr/>
          <p:nvPr/>
        </p:nvSpPr>
        <p:spPr>
          <a:xfrm>
            <a:off x="4006529" y="4071782"/>
            <a:ext cx="150920" cy="156643"/>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xEl>
                                              <p:pRg st="0" end="0"/>
                                            </p:txEl>
                                          </p:spTgt>
                                        </p:tgtEl>
                                        <p:attrNameLst>
                                          <p:attrName>style.visibility</p:attrName>
                                        </p:attrNameLst>
                                      </p:cBhvr>
                                      <p:to>
                                        <p:strVal val="visible"/>
                                      </p:to>
                                    </p:set>
                                    <p:animEffect transition="in" filter="fade">
                                      <p:cBhvr>
                                        <p:cTn id="7" dur="1000"/>
                                        <p:tgtEl>
                                          <p:spTgt spid="2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9">
                                            <p:txEl>
                                              <p:pRg st="1" end="1"/>
                                            </p:txEl>
                                          </p:spTgt>
                                        </p:tgtEl>
                                        <p:attrNameLst>
                                          <p:attrName>style.visibility</p:attrName>
                                        </p:attrNameLst>
                                      </p:cBhvr>
                                      <p:to>
                                        <p:strVal val="visible"/>
                                      </p:to>
                                    </p:set>
                                    <p:animEffect transition="in" filter="fade">
                                      <p:cBhvr>
                                        <p:cTn id="12" dur="1000"/>
                                        <p:tgtEl>
                                          <p:spTgt spid="2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9">
                                            <p:txEl>
                                              <p:pRg st="2" end="2"/>
                                            </p:txEl>
                                          </p:spTgt>
                                        </p:tgtEl>
                                        <p:attrNameLst>
                                          <p:attrName>style.visibility</p:attrName>
                                        </p:attrNameLst>
                                      </p:cBhvr>
                                      <p:to>
                                        <p:strVal val="visible"/>
                                      </p:to>
                                    </p:set>
                                    <p:animEffect transition="in" filter="fade">
                                      <p:cBhvr>
                                        <p:cTn id="17" dur="1000"/>
                                        <p:tgtEl>
                                          <p:spTgt spid="24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9">
                                            <p:txEl>
                                              <p:pRg st="3" end="3"/>
                                            </p:txEl>
                                          </p:spTgt>
                                        </p:tgtEl>
                                        <p:attrNameLst>
                                          <p:attrName>style.visibility</p:attrName>
                                        </p:attrNameLst>
                                      </p:cBhvr>
                                      <p:to>
                                        <p:strVal val="visible"/>
                                      </p:to>
                                    </p:set>
                                    <p:animEffect transition="in" filter="fade">
                                      <p:cBhvr>
                                        <p:cTn id="22" dur="1000"/>
                                        <p:tgtEl>
                                          <p:spTgt spid="24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9">
                                            <p:txEl>
                                              <p:pRg st="4" end="4"/>
                                            </p:txEl>
                                          </p:spTgt>
                                        </p:tgtEl>
                                        <p:attrNameLst>
                                          <p:attrName>style.visibility</p:attrName>
                                        </p:attrNameLst>
                                      </p:cBhvr>
                                      <p:to>
                                        <p:strVal val="visible"/>
                                      </p:to>
                                    </p:set>
                                    <p:animEffect transition="in" filter="fade">
                                      <p:cBhvr>
                                        <p:cTn id="27" dur="1000"/>
                                        <p:tgtEl>
                                          <p:spTgt spid="24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8"/>
          <p:cNvSpPr txBox="1">
            <a:spLocks noGrp="1"/>
          </p:cNvSpPr>
          <p:nvPr>
            <p:ph type="ctrTitle"/>
          </p:nvPr>
        </p:nvSpPr>
        <p:spPr>
          <a:xfrm>
            <a:off x="70224" y="3182675"/>
            <a:ext cx="4904531" cy="2128200"/>
          </a:xfrm>
          <a:prstGeom prst="rect">
            <a:avLst/>
          </a:prstGeom>
        </p:spPr>
        <p:txBody>
          <a:bodyPr spcFirstLastPara="1" wrap="square" lIns="91425" tIns="91425" rIns="91425" bIns="91425" anchor="b" anchorCtr="0">
            <a:noAutofit/>
          </a:bodyPr>
          <a:lstStyle/>
          <a:p>
            <a:pPr marL="0" lvl="0" indent="0" algn="ctr" rtl="0">
              <a:lnSpc>
                <a:spcPct val="100000"/>
              </a:lnSpc>
              <a:spcBef>
                <a:spcPts val="700"/>
              </a:spcBef>
              <a:spcAft>
                <a:spcPts val="0"/>
              </a:spcAft>
              <a:buNone/>
            </a:pPr>
            <a:endParaRPr sz="2400" dirty="0">
              <a:solidFill>
                <a:srgbClr val="FF9900"/>
              </a:solidFill>
              <a:latin typeface="Arial"/>
              <a:ea typeface="Arial"/>
              <a:cs typeface="Arial"/>
              <a:sym typeface="Arial"/>
            </a:endParaRPr>
          </a:p>
          <a:p>
            <a:pPr marL="0" lvl="0" indent="0" algn="ctr" rtl="0">
              <a:lnSpc>
                <a:spcPct val="100000"/>
              </a:lnSpc>
              <a:spcBef>
                <a:spcPts val="700"/>
              </a:spcBef>
              <a:spcAft>
                <a:spcPts val="0"/>
              </a:spcAft>
              <a:buNone/>
            </a:pPr>
            <a:endParaRPr sz="2400" dirty="0">
              <a:solidFill>
                <a:srgbClr val="FF9900"/>
              </a:solidFill>
              <a:latin typeface="Arial"/>
              <a:ea typeface="Arial"/>
              <a:cs typeface="Arial"/>
              <a:sym typeface="Arial"/>
            </a:endParaRPr>
          </a:p>
          <a:p>
            <a:pPr marL="0" lvl="0" indent="0" algn="ctr" rtl="0">
              <a:lnSpc>
                <a:spcPct val="100000"/>
              </a:lnSpc>
              <a:spcBef>
                <a:spcPts val="700"/>
              </a:spcBef>
              <a:spcAft>
                <a:spcPts val="0"/>
              </a:spcAft>
              <a:buNone/>
            </a:pPr>
            <a:endParaRPr sz="2400" dirty="0">
              <a:solidFill>
                <a:srgbClr val="FF9900"/>
              </a:solidFill>
              <a:latin typeface="Arial"/>
              <a:ea typeface="Arial"/>
              <a:cs typeface="Arial"/>
              <a:sym typeface="Arial"/>
            </a:endParaRPr>
          </a:p>
          <a:p>
            <a:pPr marL="0" lvl="0" indent="0" algn="ctr" rtl="0">
              <a:lnSpc>
                <a:spcPct val="100000"/>
              </a:lnSpc>
              <a:spcBef>
                <a:spcPts val="700"/>
              </a:spcBef>
              <a:spcAft>
                <a:spcPts val="0"/>
              </a:spcAft>
              <a:buNone/>
            </a:pPr>
            <a:endParaRPr sz="2400" dirty="0">
              <a:solidFill>
                <a:srgbClr val="FF9900"/>
              </a:solidFill>
              <a:latin typeface="Arial"/>
              <a:ea typeface="Arial"/>
              <a:cs typeface="Arial"/>
              <a:sym typeface="Arial"/>
            </a:endParaRPr>
          </a:p>
          <a:p>
            <a:pPr marL="0" lvl="0" indent="0" algn="ctr" rtl="0">
              <a:lnSpc>
                <a:spcPct val="100000"/>
              </a:lnSpc>
              <a:spcBef>
                <a:spcPts val="700"/>
              </a:spcBef>
              <a:spcAft>
                <a:spcPts val="0"/>
              </a:spcAft>
              <a:buNone/>
            </a:pPr>
            <a:endParaRPr sz="2400" dirty="0">
              <a:solidFill>
                <a:srgbClr val="FF9900"/>
              </a:solidFill>
              <a:latin typeface="Arial"/>
              <a:ea typeface="Arial"/>
              <a:cs typeface="Arial"/>
              <a:sym typeface="Aria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endParaRPr dirty="0">
              <a:solidFill>
                <a:srgbClr val="FF9900"/>
              </a:solidFill>
            </a:endParaRPr>
          </a:p>
          <a:p>
            <a:pPr marL="0" lvl="0" indent="0" algn="ctr" rtl="0">
              <a:lnSpc>
                <a:spcPct val="100000"/>
              </a:lnSpc>
              <a:spcBef>
                <a:spcPts val="700"/>
              </a:spcBef>
              <a:spcAft>
                <a:spcPts val="0"/>
              </a:spcAft>
              <a:buNone/>
            </a:pPr>
            <a:r>
              <a:rPr lang="es-ES_tradnl" dirty="0" smtClean="0">
                <a:solidFill>
                  <a:srgbClr val="FF9900"/>
                </a:solidFill>
              </a:rPr>
              <a:t>Estrategia propuesta </a:t>
            </a:r>
            <a:r>
              <a:rPr lang="en" dirty="0" smtClean="0">
                <a:solidFill>
                  <a:srgbClr val="FF9900"/>
                </a:solidFill>
              </a:rPr>
              <a:t>para </a:t>
            </a:r>
            <a:r>
              <a:rPr lang="en" dirty="0">
                <a:solidFill>
                  <a:srgbClr val="FF9900"/>
                </a:solidFill>
              </a:rPr>
              <a:t>la implementación</a:t>
            </a:r>
            <a:endParaRPr dirty="0">
              <a:solidFill>
                <a:srgbClr val="FF9900"/>
              </a:solidFill>
            </a:endParaRPr>
          </a:p>
          <a:p>
            <a:pPr marL="0" lvl="0" indent="0" algn="ctr" rtl="0">
              <a:lnSpc>
                <a:spcPct val="100000"/>
              </a:lnSpc>
              <a:spcBef>
                <a:spcPts val="700"/>
              </a:spcBef>
              <a:spcAft>
                <a:spcPts val="0"/>
              </a:spcAft>
              <a:buNone/>
            </a:pPr>
            <a:r>
              <a:rPr lang="es-ES_tradnl" dirty="0">
                <a:solidFill>
                  <a:srgbClr val="FF9900"/>
                </a:solidFill>
              </a:rPr>
              <a:t>d</a:t>
            </a:r>
            <a:r>
              <a:rPr lang="en" dirty="0" smtClean="0">
                <a:solidFill>
                  <a:srgbClr val="FF9900"/>
                </a:solidFill>
              </a:rPr>
              <a:t>e </a:t>
            </a:r>
            <a:r>
              <a:rPr lang="en" dirty="0">
                <a:solidFill>
                  <a:srgbClr val="FF9900"/>
                </a:solidFill>
              </a:rPr>
              <a:t>Misión Familia</a:t>
            </a:r>
            <a:endParaRPr dirty="0">
              <a:solidFill>
                <a:srgbClr val="FF9900"/>
              </a:solidFill>
            </a:endParaRPr>
          </a:p>
          <a:p>
            <a:pPr marL="0" lvl="0" indent="0" algn="ctr" rtl="0">
              <a:lnSpc>
                <a:spcPct val="100000"/>
              </a:lnSpc>
              <a:spcBef>
                <a:spcPts val="900"/>
              </a:spcBef>
              <a:spcAft>
                <a:spcPts val="0"/>
              </a:spcAft>
              <a:buNone/>
            </a:pPr>
            <a:endParaRPr dirty="0"/>
          </a:p>
        </p:txBody>
      </p:sp>
      <p:sp>
        <p:nvSpPr>
          <p:cNvPr id="263" name="Google Shape;263;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6970" y="1103381"/>
            <a:ext cx="2487030" cy="175746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solidFill>
                  <a:srgbClr val="F3F3F3"/>
                </a:solidFill>
              </a:rPr>
              <a:t>PROCESO DE IMPLEMENTACIÓN</a:t>
            </a:r>
            <a:endParaRPr lang="es-ES" dirty="0"/>
          </a:p>
        </p:txBody>
      </p:sp>
      <p:sp>
        <p:nvSpPr>
          <p:cNvPr id="8" name="Marcador de texto 7"/>
          <p:cNvSpPr>
            <a:spLocks noGrp="1"/>
          </p:cNvSpPr>
          <p:nvPr>
            <p:ph type="body" idx="1"/>
          </p:nvPr>
        </p:nvSpPr>
        <p:spPr>
          <a:xfrm>
            <a:off x="283373" y="1574541"/>
            <a:ext cx="8217793" cy="3370671"/>
          </a:xfrm>
        </p:spPr>
        <p:txBody>
          <a:bodyPr/>
          <a:lstStyle/>
          <a:p>
            <a:pPr marL="165100" lvl="0" indent="0">
              <a:lnSpc>
                <a:spcPct val="80000"/>
              </a:lnSpc>
              <a:spcBef>
                <a:spcPts val="700"/>
              </a:spcBef>
              <a:buClr>
                <a:srgbClr val="FF9900"/>
              </a:buClr>
              <a:buSzPts val="1000"/>
              <a:buNone/>
            </a:pPr>
            <a:endParaRPr lang="es-ES_tradnl" sz="1800" dirty="0" smtClean="0">
              <a:solidFill>
                <a:schemeClr val="tx1"/>
              </a:solidFill>
              <a:latin typeface="Roboto Condensed"/>
              <a:ea typeface="Roboto Condensed"/>
              <a:cs typeface="Roboto Condensed"/>
              <a:sym typeface="Roboto Condensed"/>
            </a:endParaRPr>
          </a:p>
          <a:p>
            <a:pPr indent="-292100">
              <a:lnSpc>
                <a:spcPct val="80000"/>
              </a:lnSpc>
              <a:spcBef>
                <a:spcPts val="700"/>
              </a:spcBef>
              <a:buClr>
                <a:srgbClr val="FF9900"/>
              </a:buClr>
              <a:buSzPts val="1000"/>
              <a:buFont typeface="Roboto Condensed"/>
              <a:buChar char="❖"/>
            </a:pPr>
            <a:r>
              <a:rPr lang="es-ES_tradnl" sz="1800" dirty="0" smtClean="0">
                <a:solidFill>
                  <a:srgbClr val="000000"/>
                </a:solidFill>
                <a:latin typeface="Roboto Condensed"/>
                <a:ea typeface="Roboto Condensed"/>
                <a:cs typeface="Roboto Condensed"/>
                <a:sym typeface="Roboto Condensed"/>
              </a:rPr>
              <a:t>Generar </a:t>
            </a:r>
            <a:r>
              <a:rPr lang="es-ES_tradnl" sz="1800" dirty="0">
                <a:solidFill>
                  <a:srgbClr val="000000"/>
                </a:solidFill>
                <a:latin typeface="Roboto Condensed"/>
                <a:ea typeface="Roboto Condensed"/>
                <a:cs typeface="Roboto Condensed"/>
                <a:sym typeface="Roboto Condensed"/>
              </a:rPr>
              <a:t>un compromiso de acción unitaria que visualice a la FAMILIA como eje fundamental de la </a:t>
            </a:r>
            <a:r>
              <a:rPr lang="es-ES_tradnl" sz="1800" dirty="0" smtClean="0">
                <a:solidFill>
                  <a:srgbClr val="000000"/>
                </a:solidFill>
                <a:latin typeface="Roboto Condensed"/>
                <a:ea typeface="Roboto Condensed"/>
                <a:cs typeface="Roboto Condensed"/>
                <a:sym typeface="Roboto Condensed"/>
              </a:rPr>
              <a:t>sociedad. </a:t>
            </a:r>
            <a:r>
              <a:rPr lang="en" sz="1800" dirty="0" smtClean="0">
                <a:solidFill>
                  <a:schemeClr val="tx1"/>
                </a:solidFill>
                <a:latin typeface="Roboto Condensed"/>
                <a:ea typeface="Roboto Condensed"/>
                <a:cs typeface="Roboto Condensed"/>
                <a:sym typeface="Roboto Condensed"/>
              </a:rPr>
              <a:t>El </a:t>
            </a:r>
            <a:r>
              <a:rPr lang="en" sz="1800" dirty="0">
                <a:solidFill>
                  <a:schemeClr val="tx1"/>
                </a:solidFill>
                <a:latin typeface="Roboto Condensed"/>
                <a:ea typeface="Roboto Condensed"/>
                <a:cs typeface="Roboto Condensed"/>
                <a:sym typeface="Roboto Condensed"/>
              </a:rPr>
              <a:t>éxito de esta misión se basa en el compromiso personal y comunitario de los protagonistas en los ambientes cotidianos en los que </a:t>
            </a:r>
            <a:r>
              <a:rPr lang="en" sz="1800" dirty="0" smtClean="0">
                <a:solidFill>
                  <a:schemeClr val="tx1"/>
                </a:solidFill>
                <a:latin typeface="Roboto Condensed"/>
                <a:ea typeface="Roboto Condensed"/>
                <a:cs typeface="Roboto Condensed"/>
                <a:sym typeface="Roboto Condensed"/>
              </a:rPr>
              <a:t>vivimos.</a:t>
            </a:r>
            <a:r>
              <a:rPr lang="es-ES_tradnl" sz="1800" dirty="0" smtClean="0">
                <a:solidFill>
                  <a:schemeClr val="tx1"/>
                </a:solidFill>
                <a:latin typeface="Roboto Condensed"/>
                <a:ea typeface="Roboto Condensed"/>
                <a:cs typeface="Roboto Condensed"/>
                <a:sym typeface="Roboto Condensed"/>
              </a:rPr>
              <a:t/>
            </a:r>
            <a:br>
              <a:rPr lang="es-ES_tradnl" sz="1800" dirty="0" smtClean="0">
                <a:solidFill>
                  <a:schemeClr val="tx1"/>
                </a:solidFill>
                <a:latin typeface="Roboto Condensed"/>
                <a:ea typeface="Roboto Condensed"/>
                <a:cs typeface="Roboto Condensed"/>
                <a:sym typeface="Roboto Condensed"/>
              </a:rPr>
            </a:br>
            <a:r>
              <a:rPr lang="es-ES_tradnl" sz="1800" dirty="0" smtClean="0">
                <a:solidFill>
                  <a:schemeClr val="tx1"/>
                </a:solidFill>
                <a:latin typeface="Roboto Condensed"/>
                <a:ea typeface="Roboto Condensed"/>
                <a:cs typeface="Roboto Condensed"/>
                <a:sym typeface="Roboto Condensed"/>
              </a:rPr>
              <a:t/>
            </a:r>
            <a:br>
              <a:rPr lang="es-ES_tradnl" sz="1800" dirty="0" smtClean="0">
                <a:solidFill>
                  <a:schemeClr val="tx1"/>
                </a:solidFill>
                <a:latin typeface="Roboto Condensed"/>
                <a:ea typeface="Roboto Condensed"/>
                <a:cs typeface="Roboto Condensed"/>
                <a:sym typeface="Roboto Condensed"/>
              </a:rPr>
            </a:br>
            <a:r>
              <a:rPr lang="es-ES_tradnl" sz="1800" dirty="0" smtClean="0">
                <a:solidFill>
                  <a:schemeClr val="tx1"/>
                </a:solidFill>
                <a:latin typeface="Roboto Condensed"/>
                <a:ea typeface="Roboto Condensed"/>
                <a:cs typeface="Roboto Condensed"/>
                <a:sym typeface="Roboto Condensed"/>
              </a:rPr>
              <a:t>Elemento </a:t>
            </a:r>
            <a:r>
              <a:rPr lang="en" sz="1800" dirty="0" smtClean="0">
                <a:solidFill>
                  <a:schemeClr val="tx1"/>
                </a:solidFill>
                <a:latin typeface="Roboto Condensed"/>
                <a:ea typeface="Roboto Condensed"/>
                <a:cs typeface="Roboto Condensed"/>
                <a:sym typeface="Roboto Condensed"/>
              </a:rPr>
              <a:t>básico </a:t>
            </a:r>
            <a:r>
              <a:rPr lang="en" sz="1800" dirty="0">
                <a:solidFill>
                  <a:schemeClr val="tx1"/>
                </a:solidFill>
                <a:latin typeface="Roboto Condensed"/>
                <a:ea typeface="Roboto Condensed"/>
                <a:cs typeface="Roboto Condensed"/>
                <a:sym typeface="Roboto Condensed"/>
              </a:rPr>
              <a:t>será la participación activa y comprometida de familias, matrimonios y novios de cada parroquia, </a:t>
            </a:r>
            <a:r>
              <a:rPr lang="es-ES_tradnl" sz="1800" dirty="0" smtClean="0">
                <a:solidFill>
                  <a:schemeClr val="tx1"/>
                </a:solidFill>
                <a:latin typeface="Roboto Condensed"/>
                <a:ea typeface="Roboto Condensed"/>
                <a:cs typeface="Roboto Condensed"/>
                <a:sym typeface="Roboto Condensed"/>
              </a:rPr>
              <a:t>clero, </a:t>
            </a:r>
            <a:r>
              <a:rPr lang="en" sz="1800" dirty="0" smtClean="0">
                <a:solidFill>
                  <a:schemeClr val="tx1"/>
                </a:solidFill>
                <a:latin typeface="Roboto Condensed"/>
                <a:ea typeface="Roboto Condensed"/>
                <a:cs typeface="Roboto Condensed"/>
                <a:sym typeface="Roboto Condensed"/>
              </a:rPr>
              <a:t>de </a:t>
            </a:r>
            <a:r>
              <a:rPr lang="en" sz="1800" dirty="0">
                <a:solidFill>
                  <a:schemeClr val="tx1"/>
                </a:solidFill>
                <a:latin typeface="Roboto Condensed"/>
                <a:ea typeface="Roboto Condensed"/>
                <a:cs typeface="Roboto Condensed"/>
                <a:sym typeface="Roboto Condensed"/>
              </a:rPr>
              <a:t>los miembros de institutos de vida consagrada, </a:t>
            </a:r>
            <a:r>
              <a:rPr lang="es-ES_tradnl" sz="1800" dirty="0" smtClean="0">
                <a:solidFill>
                  <a:schemeClr val="tx1"/>
                </a:solidFill>
                <a:latin typeface="Roboto Condensed"/>
                <a:ea typeface="Roboto Condensed"/>
                <a:cs typeface="Roboto Condensed"/>
                <a:sym typeface="Roboto Condensed"/>
              </a:rPr>
              <a:t>integrantes </a:t>
            </a:r>
            <a:r>
              <a:rPr lang="en" sz="1800" dirty="0" smtClean="0">
                <a:solidFill>
                  <a:schemeClr val="tx1"/>
                </a:solidFill>
                <a:latin typeface="Roboto Condensed"/>
                <a:ea typeface="Roboto Condensed"/>
                <a:cs typeface="Roboto Condensed"/>
                <a:sym typeface="Roboto Condensed"/>
              </a:rPr>
              <a:t>de </a:t>
            </a:r>
            <a:r>
              <a:rPr lang="en" sz="1800" dirty="0">
                <a:solidFill>
                  <a:schemeClr val="tx1"/>
                </a:solidFill>
                <a:latin typeface="Roboto Condensed"/>
                <a:ea typeface="Roboto Condensed"/>
                <a:cs typeface="Roboto Condensed"/>
                <a:sym typeface="Roboto Condensed"/>
              </a:rPr>
              <a:t>los movimientos laicales, de los agentes de pastoral y de los diversos grupos pastorales en cada jurisdicción</a:t>
            </a:r>
            <a:r>
              <a:rPr lang="en" sz="1800" dirty="0" smtClean="0">
                <a:solidFill>
                  <a:schemeClr val="tx1"/>
                </a:solidFill>
                <a:latin typeface="Roboto Condensed"/>
                <a:ea typeface="Roboto Condensed"/>
                <a:cs typeface="Roboto Condensed"/>
                <a:sym typeface="Roboto Condensed"/>
              </a:rPr>
              <a:t>.</a:t>
            </a:r>
            <a:endParaRPr lang="es-ES_tradnl" sz="1800" dirty="0" smtClean="0">
              <a:solidFill>
                <a:schemeClr val="tx1"/>
              </a:solidFill>
              <a:latin typeface="Roboto Condensed"/>
              <a:ea typeface="Roboto Condensed"/>
              <a:cs typeface="Roboto Condensed"/>
              <a:sym typeface="Roboto Condensed"/>
            </a:endParaRPr>
          </a:p>
          <a:p>
            <a:pPr indent="-292100">
              <a:lnSpc>
                <a:spcPct val="80000"/>
              </a:lnSpc>
              <a:spcBef>
                <a:spcPts val="700"/>
              </a:spcBef>
              <a:buClr>
                <a:srgbClr val="FF9900"/>
              </a:buClr>
              <a:buSzPts val="1000"/>
              <a:buFont typeface="Roboto Condensed"/>
              <a:buChar char="❖"/>
            </a:pPr>
            <a:endParaRPr lang="en" sz="1800" dirty="0">
              <a:solidFill>
                <a:schemeClr val="tx1"/>
              </a:solidFill>
              <a:latin typeface="Roboto Condensed"/>
              <a:ea typeface="Roboto Condensed"/>
              <a:cs typeface="Roboto Condensed"/>
              <a:sym typeface="Roboto Condensed"/>
            </a:endParaRPr>
          </a:p>
          <a:p>
            <a:pPr lvl="0" indent="-292100">
              <a:lnSpc>
                <a:spcPct val="80000"/>
              </a:lnSpc>
              <a:spcBef>
                <a:spcPts val="0"/>
              </a:spcBef>
              <a:buClr>
                <a:srgbClr val="FF9900"/>
              </a:buClr>
              <a:buSzPts val="1000"/>
              <a:buFont typeface="Roboto Condensed"/>
              <a:buChar char="❖"/>
            </a:pPr>
            <a:r>
              <a:rPr lang="en" sz="1800" dirty="0">
                <a:solidFill>
                  <a:schemeClr val="tx1"/>
                </a:solidFill>
                <a:latin typeface="Roboto Condensed"/>
                <a:ea typeface="Roboto Condensed"/>
                <a:cs typeface="Roboto Condensed"/>
                <a:sym typeface="Roboto Condensed"/>
              </a:rPr>
              <a:t>Los medios de comunicación masiva y las redes sociales también serán parte de la propuesta metodológica como instrumentos de información, </a:t>
            </a:r>
            <a:r>
              <a:rPr lang="en" sz="1800" dirty="0" smtClean="0">
                <a:solidFill>
                  <a:schemeClr val="tx1"/>
                </a:solidFill>
                <a:latin typeface="Roboto Condensed"/>
                <a:ea typeface="Roboto Condensed"/>
                <a:cs typeface="Roboto Condensed"/>
                <a:sym typeface="Roboto Condensed"/>
              </a:rPr>
              <a:t>formación</a:t>
            </a:r>
            <a:r>
              <a:rPr lang="es-ES_tradnl" sz="1800" dirty="0" smtClean="0">
                <a:solidFill>
                  <a:schemeClr val="tx1"/>
                </a:solidFill>
                <a:latin typeface="Roboto Condensed"/>
                <a:ea typeface="Roboto Condensed"/>
                <a:cs typeface="Roboto Condensed"/>
                <a:sym typeface="Roboto Condensed"/>
              </a:rPr>
              <a:t>, </a:t>
            </a:r>
            <a:r>
              <a:rPr lang="en" sz="1800" dirty="0" smtClean="0">
                <a:solidFill>
                  <a:schemeClr val="tx1"/>
                </a:solidFill>
                <a:latin typeface="Roboto Condensed"/>
                <a:ea typeface="Roboto Condensed"/>
                <a:cs typeface="Roboto Condensed"/>
                <a:sym typeface="Roboto Condensed"/>
              </a:rPr>
              <a:t>socialización</a:t>
            </a:r>
            <a:r>
              <a:rPr lang="es-ES_tradnl" sz="1800" dirty="0" smtClean="0">
                <a:solidFill>
                  <a:schemeClr val="tx1"/>
                </a:solidFill>
                <a:latin typeface="Roboto Condensed"/>
                <a:ea typeface="Roboto Condensed"/>
                <a:cs typeface="Roboto Condensed"/>
                <a:sym typeface="Roboto Condensed"/>
              </a:rPr>
              <a:t> y convocatoria</a:t>
            </a:r>
            <a:r>
              <a:rPr lang="en" sz="1800" dirty="0" smtClean="0">
                <a:solidFill>
                  <a:schemeClr val="tx1"/>
                </a:solidFill>
                <a:latin typeface="Roboto Condensed"/>
                <a:ea typeface="Roboto Condensed"/>
                <a:cs typeface="Roboto Condensed"/>
                <a:sym typeface="Roboto Condensed"/>
              </a:rPr>
              <a:t>.</a:t>
            </a:r>
            <a:endParaRPr lang="es-ES_tradnl" sz="1800" dirty="0" smtClean="0">
              <a:solidFill>
                <a:schemeClr val="tx1"/>
              </a:solidFill>
              <a:latin typeface="Roboto Condensed"/>
              <a:ea typeface="Roboto Condensed"/>
              <a:cs typeface="Roboto Condensed"/>
              <a:sym typeface="Roboto Condensed"/>
            </a:endParaRPr>
          </a:p>
          <a:p>
            <a:pPr indent="-292100">
              <a:lnSpc>
                <a:spcPct val="80000"/>
              </a:lnSpc>
              <a:spcBef>
                <a:spcPts val="0"/>
              </a:spcBef>
              <a:buClr>
                <a:srgbClr val="FF9900"/>
              </a:buClr>
              <a:buSzPts val="1000"/>
              <a:buFont typeface="Roboto Condensed"/>
              <a:buChar char="❖"/>
            </a:pPr>
            <a:endParaRPr lang="es-ES_tradnl" sz="1800" dirty="0">
              <a:solidFill>
                <a:srgbClr val="000000"/>
              </a:solidFill>
              <a:latin typeface="Roboto Condensed"/>
              <a:ea typeface="Roboto Condensed"/>
              <a:cs typeface="Roboto Condensed"/>
              <a:sym typeface="Roboto Condensed"/>
            </a:endParaRPr>
          </a:p>
          <a:p>
            <a:pPr lvl="0" indent="-292100">
              <a:lnSpc>
                <a:spcPct val="80000"/>
              </a:lnSpc>
              <a:spcBef>
                <a:spcPts val="0"/>
              </a:spcBef>
              <a:buClr>
                <a:srgbClr val="FF9900"/>
              </a:buClr>
              <a:buSzPts val="1000"/>
              <a:buFont typeface="Roboto Condensed"/>
              <a:buChar char="❖"/>
            </a:pPr>
            <a:endParaRPr lang="en" sz="1800" dirty="0">
              <a:solidFill>
                <a:schemeClr val="tx1"/>
              </a:solidFill>
            </a:endParaRPr>
          </a:p>
          <a:p>
            <a:endParaRPr lang="es-ES" dirty="0"/>
          </a:p>
        </p:txBody>
      </p:sp>
      <p:sp>
        <p:nvSpPr>
          <p:cNvPr id="6" name="Marcador de número de diapositiva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8</a:t>
            </a:fld>
            <a:endParaRPr lang="tr-TR"/>
          </a:p>
        </p:txBody>
      </p:sp>
    </p:spTree>
    <p:extLst>
      <p:ext uri="{BB962C8B-B14F-4D97-AF65-F5344CB8AC3E}">
        <p14:creationId xmlns:p14="http://schemas.microsoft.com/office/powerpoint/2010/main" val="308853399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       </a:t>
            </a:r>
            <a:r>
              <a:rPr lang="es-ES_tradnl" dirty="0" smtClean="0"/>
              <a:t>  </a:t>
            </a:r>
            <a:endParaRPr lang="es-ES" dirty="0"/>
          </a:p>
        </p:txBody>
      </p:sp>
      <p:sp>
        <p:nvSpPr>
          <p:cNvPr id="3" name="Marcador de texto 2"/>
          <p:cNvSpPr>
            <a:spLocks noGrp="1"/>
          </p:cNvSpPr>
          <p:nvPr>
            <p:ph type="body" idx="1"/>
          </p:nvPr>
        </p:nvSpPr>
        <p:spPr>
          <a:xfrm>
            <a:off x="583379" y="1316853"/>
            <a:ext cx="7728871" cy="3145500"/>
          </a:xfrm>
        </p:spPr>
        <p:txBody>
          <a:bodyPr/>
          <a:lstStyle/>
          <a:p>
            <a:pPr lvl="0" indent="-292100">
              <a:lnSpc>
                <a:spcPct val="80000"/>
              </a:lnSpc>
              <a:spcBef>
                <a:spcPts val="700"/>
              </a:spcBef>
              <a:buClr>
                <a:srgbClr val="FF9900"/>
              </a:buClr>
              <a:buSzPts val="1000"/>
              <a:buFont typeface="Roboto Condensed"/>
              <a:buChar char="❖"/>
            </a:pPr>
            <a:r>
              <a:rPr lang="en" dirty="0">
                <a:solidFill>
                  <a:srgbClr val="000000"/>
                </a:solidFill>
                <a:latin typeface="Roboto Condensed"/>
                <a:ea typeface="Roboto Condensed"/>
                <a:cs typeface="Roboto Condensed"/>
                <a:sym typeface="Roboto Condensed"/>
              </a:rPr>
              <a:t>Acercamiento a las realidades </a:t>
            </a:r>
            <a:r>
              <a:rPr lang="en" dirty="0" smtClean="0">
                <a:solidFill>
                  <a:srgbClr val="000000"/>
                </a:solidFill>
                <a:latin typeface="Roboto Condensed"/>
                <a:ea typeface="Roboto Condensed"/>
                <a:cs typeface="Roboto Condensed"/>
                <a:sym typeface="Roboto Condensed"/>
              </a:rPr>
              <a:t>social</a:t>
            </a:r>
            <a:r>
              <a:rPr lang="es-ES_tradnl" dirty="0" smtClean="0">
                <a:solidFill>
                  <a:srgbClr val="000000"/>
                </a:solidFill>
                <a:latin typeface="Roboto Condensed"/>
                <a:ea typeface="Roboto Condensed"/>
                <a:cs typeface="Roboto Condensed"/>
                <a:sym typeface="Roboto Condensed"/>
              </a:rPr>
              <a:t>es</a:t>
            </a:r>
            <a:r>
              <a:rPr lang="en" dirty="0" smtClean="0">
                <a:solidFill>
                  <a:srgbClr val="000000"/>
                </a:solidFill>
                <a:latin typeface="Roboto Condensed"/>
                <a:ea typeface="Roboto Condensed"/>
                <a:cs typeface="Roboto Condensed"/>
                <a:sym typeface="Roboto Condensed"/>
              </a:rPr>
              <a:t>, institucional</a:t>
            </a:r>
            <a:r>
              <a:rPr lang="es-ES_tradnl" dirty="0" smtClean="0">
                <a:solidFill>
                  <a:srgbClr val="000000"/>
                </a:solidFill>
                <a:latin typeface="Roboto Condensed"/>
                <a:ea typeface="Roboto Condensed"/>
                <a:cs typeface="Roboto Condensed"/>
                <a:sym typeface="Roboto Condensed"/>
              </a:rPr>
              <a:t>es</a:t>
            </a:r>
            <a:r>
              <a:rPr lang="en" dirty="0" smtClean="0">
                <a:solidFill>
                  <a:srgbClr val="000000"/>
                </a:solidFill>
                <a:latin typeface="Roboto Condensed"/>
                <a:ea typeface="Roboto Condensed"/>
                <a:cs typeface="Roboto Condensed"/>
                <a:sym typeface="Roboto Condensed"/>
              </a:rPr>
              <a:t>, jurídica</a:t>
            </a:r>
            <a:r>
              <a:rPr lang="es-ES_tradnl" dirty="0" smtClean="0">
                <a:solidFill>
                  <a:srgbClr val="000000"/>
                </a:solidFill>
                <a:latin typeface="Roboto Condensed"/>
                <a:ea typeface="Roboto Condensed"/>
                <a:cs typeface="Roboto Condensed"/>
                <a:sym typeface="Roboto Condensed"/>
              </a:rPr>
              <a:t>s</a:t>
            </a:r>
            <a:r>
              <a:rPr lang="es-ES_tradnl" dirty="0">
                <a:solidFill>
                  <a:srgbClr val="000000"/>
                </a:solidFill>
                <a:latin typeface="Roboto Condensed"/>
                <a:ea typeface="Roboto Condensed"/>
                <a:cs typeface="Roboto Condensed"/>
                <a:sym typeface="Roboto Condensed"/>
              </a:rPr>
              <a:t> </a:t>
            </a:r>
            <a:r>
              <a:rPr lang="es-ES_tradnl" dirty="0" smtClean="0">
                <a:solidFill>
                  <a:srgbClr val="000000"/>
                </a:solidFill>
                <a:latin typeface="Roboto Condensed"/>
                <a:ea typeface="Roboto Condensed"/>
                <a:cs typeface="Roboto Condensed"/>
                <a:sym typeface="Roboto Condensed"/>
              </a:rPr>
              <a:t>y</a:t>
            </a:r>
            <a:r>
              <a:rPr lang="en" dirty="0" smtClean="0">
                <a:solidFill>
                  <a:srgbClr val="000000"/>
                </a:solidFill>
                <a:latin typeface="Roboto Condensed"/>
                <a:ea typeface="Roboto Condensed"/>
                <a:cs typeface="Roboto Condensed"/>
                <a:sym typeface="Roboto Condensed"/>
              </a:rPr>
              <a:t> cotidiana</a:t>
            </a:r>
            <a:r>
              <a:rPr lang="es-ES_tradnl" dirty="0" smtClean="0">
                <a:solidFill>
                  <a:srgbClr val="000000"/>
                </a:solidFill>
                <a:latin typeface="Roboto Condensed"/>
                <a:ea typeface="Roboto Condensed"/>
                <a:cs typeface="Roboto Condensed"/>
                <a:sym typeface="Roboto Condensed"/>
              </a:rPr>
              <a:t>s</a:t>
            </a:r>
            <a:r>
              <a:rPr lang="en" dirty="0" smtClean="0">
                <a:solidFill>
                  <a:srgbClr val="000000"/>
                </a:solidFill>
                <a:latin typeface="Roboto Condensed"/>
                <a:ea typeface="Roboto Condensed"/>
                <a:cs typeface="Roboto Condensed"/>
                <a:sym typeface="Roboto Condensed"/>
              </a:rPr>
              <a:t> </a:t>
            </a:r>
            <a:r>
              <a:rPr lang="en" dirty="0">
                <a:solidFill>
                  <a:srgbClr val="000000"/>
                </a:solidFill>
                <a:latin typeface="Roboto Condensed"/>
                <a:ea typeface="Roboto Condensed"/>
                <a:cs typeface="Roboto Condensed"/>
                <a:sym typeface="Roboto Condensed"/>
              </a:rPr>
              <a:t>que vive la familia a nivel local y nacional</a:t>
            </a:r>
            <a:r>
              <a:rPr lang="en" dirty="0" smtClean="0">
                <a:solidFill>
                  <a:srgbClr val="000000"/>
                </a:solidFill>
                <a:latin typeface="Roboto Condensed"/>
                <a:ea typeface="Roboto Condensed"/>
                <a:cs typeface="Roboto Condensed"/>
                <a:sym typeface="Roboto Condensed"/>
              </a:rPr>
              <a:t>.</a:t>
            </a:r>
            <a:endParaRPr lang="en" dirty="0">
              <a:solidFill>
                <a:srgbClr val="000000"/>
              </a:solidFill>
              <a:latin typeface="Roboto Condensed"/>
              <a:ea typeface="Roboto Condensed"/>
              <a:cs typeface="Roboto Condensed"/>
              <a:sym typeface="Roboto Condensed"/>
            </a:endParaRPr>
          </a:p>
        </p:txBody>
      </p:sp>
      <p:sp>
        <p:nvSpPr>
          <p:cNvPr id="4" name="Marcador de número de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9</a:t>
            </a:fld>
            <a:endParaRPr lang="tr-TR"/>
          </a:p>
        </p:txBody>
      </p:sp>
      <p:pic>
        <p:nvPicPr>
          <p:cNvPr id="5" name="Imagen 4" descr="BU00525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096" y="590843"/>
            <a:ext cx="392383" cy="350616"/>
          </a:xfrm>
          <a:prstGeom prst="rect">
            <a:avLst/>
          </a:prstGeom>
          <a:solidFill>
            <a:schemeClr val="accent2">
              <a:lumMod val="75000"/>
            </a:schemeClr>
          </a:solidFill>
        </p:spPr>
      </p:pic>
      <p:sp>
        <p:nvSpPr>
          <p:cNvPr id="6" name="TextBox 5"/>
          <p:cNvSpPr txBox="1"/>
          <p:nvPr/>
        </p:nvSpPr>
        <p:spPr>
          <a:xfrm>
            <a:off x="1434353" y="642471"/>
            <a:ext cx="1302034" cy="307777"/>
          </a:xfrm>
          <a:prstGeom prst="rect">
            <a:avLst/>
          </a:prstGeom>
          <a:noFill/>
        </p:spPr>
        <p:txBody>
          <a:bodyPr wrap="none" rtlCol="0">
            <a:spAutoFit/>
          </a:bodyPr>
          <a:lstStyle/>
          <a:p>
            <a:r>
              <a:rPr lang="en-US" dirty="0" smtClean="0">
                <a:solidFill>
                  <a:schemeClr val="bg1"/>
                </a:solidFill>
              </a:rPr>
              <a:t>PASO DOS</a:t>
            </a:r>
            <a:r>
              <a:rPr lang="is-I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52728564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aler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6929</TotalTime>
  <Words>2908</Words>
  <Application>Microsoft Macintosh PowerPoint</Application>
  <PresentationFormat>Presentación en pantalla (16:9)</PresentationFormat>
  <Paragraphs>344</Paragraphs>
  <Slides>43</Slides>
  <Notes>34</Notes>
  <HiddenSlides>0</HiddenSlides>
  <MMClips>0</MMClips>
  <ScaleCrop>false</ScaleCrop>
  <HeadingPairs>
    <vt:vector size="6" baseType="variant">
      <vt:variant>
        <vt:lpstr>Fuentes usadas</vt:lpstr>
      </vt:variant>
      <vt:variant>
        <vt:i4>1</vt:i4>
      </vt:variant>
      <vt:variant>
        <vt:lpstr>Tema</vt:lpstr>
      </vt:variant>
      <vt:variant>
        <vt:i4>1</vt:i4>
      </vt:variant>
      <vt:variant>
        <vt:lpstr>Títulos de diapositiva</vt:lpstr>
      </vt:variant>
      <vt:variant>
        <vt:i4>43</vt:i4>
      </vt:variant>
    </vt:vector>
  </HeadingPairs>
  <TitlesOfParts>
    <vt:vector size="45" baseType="lpstr">
      <vt:lpstr>Calibri</vt:lpstr>
      <vt:lpstr>Salerio template</vt:lpstr>
      <vt:lpstr>MISIÓN FAMILIA 2018 - 2020 Plan de acción</vt:lpstr>
      <vt:lpstr>PROPUESTA ACTUALIZADA CON LOS APORTES DE LOS VICARIOS DE PASTORAL Y EQUIPOS DE PASTORAL FAMILIAR DE LAS JURISDICCIONES</vt:lpstr>
      <vt:lpstr>REUNIONES CON EQUIPOS DE PASTORAL FAMILIAR DE LAS JURISDICCIONES ECLESIÁSTICAS</vt:lpstr>
      <vt:lpstr>APORTES DE LOS EQUIPOS DE PASTORAL DE CADA JURISDICCIÓN</vt:lpstr>
      <vt:lpstr> CRITERIOS OPERATIVOS PROPUESTOS PARA MISIÓN FAMILIA </vt:lpstr>
      <vt:lpstr>  LINEAS DE ACCIÓN SUGERIDAS PARA LA MISIÓN FAMILIA  </vt:lpstr>
      <vt:lpstr>                 Estrategia propuesta para la implementación de Misión Familia </vt:lpstr>
      <vt:lpstr>PROCESO DE IMPLEMENTACIÓN</vt:lpstr>
      <vt:lpstr>         </vt:lpstr>
      <vt:lpstr>       PASO TRES…</vt:lpstr>
      <vt:lpstr>OPERATIVIZACIÓN DE LA PROPUESTA</vt:lpstr>
      <vt:lpstr>Presentación de PowerPoint</vt:lpstr>
      <vt:lpstr>Propuesta metodológica</vt:lpstr>
      <vt:lpstr> OBJETIVO GENERAL</vt:lpstr>
      <vt:lpstr>      OBJETIVOS ESPECÍFICOS</vt:lpstr>
      <vt:lpstr>    OBJETIVOS ESPECÍFICOS… </vt:lpstr>
      <vt:lpstr>     OBJETIVOS ESPECÍFICOS…</vt:lpstr>
      <vt:lpstr>    OBJETIVOS ESPECÍFICOS…</vt:lpstr>
      <vt:lpstr>    OBJETIVOS ESPECÍFICOS…</vt:lpstr>
      <vt:lpstr>METAS Y ACCIONES</vt:lpstr>
      <vt:lpstr>META 1: FAMILIA EN FORMACIÓN</vt:lpstr>
      <vt:lpstr>ACCIONES</vt:lpstr>
      <vt:lpstr>META 2: PADRES E HIJOS</vt:lpstr>
      <vt:lpstr>ACCIONES</vt:lpstr>
      <vt:lpstr>META 3: FAMILIA, IGLESIA Y CULTURA</vt:lpstr>
      <vt:lpstr>ACCIONES</vt:lpstr>
      <vt:lpstr>META 4: FAMILIA, IGLESIA Y SOCIEDAD</vt:lpstr>
      <vt:lpstr>ACCIONES</vt:lpstr>
      <vt:lpstr>META 5: FAMILIA, FUENTE DE VIDA</vt:lpstr>
      <vt:lpstr>ACCIONES</vt:lpstr>
      <vt:lpstr>META 6: FAMILIAS Y LAS NUEVAS TECNOLOGÍAS</vt:lpstr>
      <vt:lpstr>ACCIONES</vt:lpstr>
      <vt:lpstr>META 7: FAMILIAS EVANGELIZADORAS</vt:lpstr>
      <vt:lpstr>ACCIONES</vt:lpstr>
      <vt:lpstr>HITOS DE LA MISIÓN FAMILIA</vt:lpstr>
      <vt:lpstr>HITOS DE LA MISIÓN</vt:lpstr>
      <vt:lpstr>HITOS DE LA MISIÓN</vt:lpstr>
      <vt:lpstr>HITOS DE LA MISIÓN</vt:lpstr>
      <vt:lpstr>ACCIONES: COMISIÓN DE LAICOS</vt:lpstr>
      <vt:lpstr>PROPUESTA DE LA COMISIÓN DE LAICOS A NIVEL NACIONAL</vt:lpstr>
      <vt:lpstr>CRONOGRAMA</vt:lpstr>
      <vt:lpstr>CRONOGRAMA</vt:lpstr>
      <vt:lpstr>MISIÓN FAMILIA 2018 - 2020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MISIÓN FAMILIA 2018 - 2020 Plan de acción</dc:title>
  <dc:creator>Pastoral Familiar</dc:creator>
  <cp:lastModifiedBy>Sebastian Medina Guerrero</cp:lastModifiedBy>
  <cp:revision>105</cp:revision>
  <dcterms:modified xsi:type="dcterms:W3CDTF">2018-10-22T02:17:59Z</dcterms:modified>
</cp:coreProperties>
</file>